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4"/>
  </p:notesMasterIdLst>
  <p:sldIdLst>
    <p:sldId id="256" r:id="rId2"/>
    <p:sldId id="328" r:id="rId3"/>
    <p:sldId id="257" r:id="rId4"/>
    <p:sldId id="334" r:id="rId5"/>
    <p:sldId id="316" r:id="rId6"/>
    <p:sldId id="318" r:id="rId7"/>
    <p:sldId id="272" r:id="rId8"/>
    <p:sldId id="332" r:id="rId9"/>
    <p:sldId id="317" r:id="rId10"/>
    <p:sldId id="331" r:id="rId11"/>
    <p:sldId id="330" r:id="rId12"/>
    <p:sldId id="265" r:id="rId13"/>
    <p:sldId id="266" r:id="rId14"/>
    <p:sldId id="312" r:id="rId15"/>
    <p:sldId id="275" r:id="rId16"/>
    <p:sldId id="278" r:id="rId17"/>
    <p:sldId id="284" r:id="rId18"/>
    <p:sldId id="277" r:id="rId19"/>
    <p:sldId id="287" r:id="rId20"/>
    <p:sldId id="325" r:id="rId21"/>
    <p:sldId id="285" r:id="rId22"/>
    <p:sldId id="291" r:id="rId23"/>
    <p:sldId id="292" r:id="rId24"/>
    <p:sldId id="322" r:id="rId25"/>
    <p:sldId id="323" r:id="rId26"/>
    <p:sldId id="321" r:id="rId27"/>
    <p:sldId id="301" r:id="rId28"/>
    <p:sldId id="320" r:id="rId29"/>
    <p:sldId id="306" r:id="rId30"/>
    <p:sldId id="336" r:id="rId31"/>
    <p:sldId id="311" r:id="rId32"/>
    <p:sldId id="314"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Mulé (DOJ/CRT/FCS)" initials="MM (DOJ)" lastIdx="16" clrIdx="0">
    <p:extLst>
      <p:ext uri="{19B8F6BF-5375-455C-9EA6-DF929625EA0E}">
        <p15:presenceInfo xmlns:p15="http://schemas.microsoft.com/office/powerpoint/2012/main" userId="Michael Mulé (DOJ/CRT/FCS)" providerId="None"/>
      </p:ext>
    </p:extLst>
  </p:cmAuthor>
  <p:cmAuthor id="2" name="Ahmed, Huma" initials="AH" lastIdx="16" clrIdx="1">
    <p:extLst>
      <p:ext uri="{19B8F6BF-5375-455C-9EA6-DF929625EA0E}">
        <p15:presenceInfo xmlns:p15="http://schemas.microsoft.com/office/powerpoint/2012/main" userId="S-1-5-21-1487111269-3596953911-2381133482-19645" providerId="AD"/>
      </p:ext>
    </p:extLst>
  </p:cmAuthor>
  <p:cmAuthor id="3" name="Cecilia Lopez-Flores" initials="CLF" lastIdx="1" clrIdx="2">
    <p:extLst>
      <p:ext uri="{19B8F6BF-5375-455C-9EA6-DF929625EA0E}">
        <p15:presenceInfo xmlns:p15="http://schemas.microsoft.com/office/powerpoint/2012/main" userId="407ed2b5b659d6f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146" autoAdjust="0"/>
  </p:normalViewPr>
  <p:slideViewPr>
    <p:cSldViewPr snapToGrid="0">
      <p:cViewPr varScale="1">
        <p:scale>
          <a:sx n="72" d="100"/>
          <a:sy n="72" d="100"/>
        </p:scale>
        <p:origin x="1368" y="54"/>
      </p:cViewPr>
      <p:guideLst/>
    </p:cSldViewPr>
  </p:slideViewPr>
  <p:outlineViewPr>
    <p:cViewPr>
      <p:scale>
        <a:sx n="33" d="100"/>
        <a:sy n="33" d="100"/>
      </p:scale>
      <p:origin x="0" y="-2422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C85BE6-AF99-47CA-A021-D52D4EBEC27B}" type="datetimeFigureOut">
              <a:rPr lang="en-US" smtClean="0"/>
              <a:t>1/10/2022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872A62-146B-4468-831E-B4350E686A73}" type="slidenum">
              <a:rPr lang="en-US" smtClean="0"/>
              <a:t>‹#›</a:t>
            </a:fld>
            <a:endParaRPr lang="en-US"/>
          </a:p>
        </p:txBody>
      </p:sp>
    </p:spTree>
    <p:extLst>
      <p:ext uri="{BB962C8B-B14F-4D97-AF65-F5344CB8AC3E}">
        <p14:creationId xmlns:p14="http://schemas.microsoft.com/office/powerpoint/2010/main" val="4001885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872A62-146B-4468-831E-B4350E686A73}" type="slidenum">
              <a:rPr lang="en-US" smtClean="0"/>
              <a:t>1</a:t>
            </a:fld>
            <a:endParaRPr lang="en-US"/>
          </a:p>
        </p:txBody>
      </p:sp>
    </p:spTree>
    <p:extLst>
      <p:ext uri="{BB962C8B-B14F-4D97-AF65-F5344CB8AC3E}">
        <p14:creationId xmlns:p14="http://schemas.microsoft.com/office/powerpoint/2010/main" val="1098450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872A62-146B-4468-831E-B4350E686A73}" type="slidenum">
              <a:rPr lang="en-US" smtClean="0"/>
              <a:t>10</a:t>
            </a:fld>
            <a:endParaRPr lang="en-US"/>
          </a:p>
        </p:txBody>
      </p:sp>
    </p:spTree>
    <p:extLst>
      <p:ext uri="{BB962C8B-B14F-4D97-AF65-F5344CB8AC3E}">
        <p14:creationId xmlns:p14="http://schemas.microsoft.com/office/powerpoint/2010/main" val="1141823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872A62-146B-4468-831E-B4350E686A73}" type="slidenum">
              <a:rPr lang="en-US" smtClean="0"/>
              <a:t>15</a:t>
            </a:fld>
            <a:endParaRPr lang="en-US"/>
          </a:p>
        </p:txBody>
      </p:sp>
    </p:spTree>
    <p:extLst>
      <p:ext uri="{BB962C8B-B14F-4D97-AF65-F5344CB8AC3E}">
        <p14:creationId xmlns:p14="http://schemas.microsoft.com/office/powerpoint/2010/main" val="395700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872A62-146B-4468-831E-B4350E686A73}" type="slidenum">
              <a:rPr lang="en-US" smtClean="0"/>
              <a:t>16</a:t>
            </a:fld>
            <a:endParaRPr lang="en-US"/>
          </a:p>
        </p:txBody>
      </p:sp>
    </p:spTree>
    <p:extLst>
      <p:ext uri="{BB962C8B-B14F-4D97-AF65-F5344CB8AC3E}">
        <p14:creationId xmlns:p14="http://schemas.microsoft.com/office/powerpoint/2010/main" val="231184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872A62-146B-4468-831E-B4350E686A73}" type="slidenum">
              <a:rPr lang="en-US" smtClean="0"/>
              <a:t>30</a:t>
            </a:fld>
            <a:endParaRPr lang="en-US"/>
          </a:p>
        </p:txBody>
      </p:sp>
    </p:spTree>
    <p:extLst>
      <p:ext uri="{BB962C8B-B14F-4D97-AF65-F5344CB8AC3E}">
        <p14:creationId xmlns:p14="http://schemas.microsoft.com/office/powerpoint/2010/main" val="2673385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9A7BAD-A511-4E10-9E12-1659965F7964}"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3626B-FBAC-4F86-ADCD-80630157A17E}" type="slidenum">
              <a:rPr lang="en-US" smtClean="0"/>
              <a:t>‹#›</a:t>
            </a:fld>
            <a:endParaRPr lang="en-US"/>
          </a:p>
        </p:txBody>
      </p:sp>
    </p:spTree>
    <p:extLst>
      <p:ext uri="{BB962C8B-B14F-4D97-AF65-F5344CB8AC3E}">
        <p14:creationId xmlns:p14="http://schemas.microsoft.com/office/powerpoint/2010/main" val="1423305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9A7BAD-A511-4E10-9E12-1659965F7964}"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3626B-FBAC-4F86-ADCD-80630157A17E}" type="slidenum">
              <a:rPr lang="en-US" smtClean="0"/>
              <a:t>‹#›</a:t>
            </a:fld>
            <a:endParaRPr lang="en-US"/>
          </a:p>
        </p:txBody>
      </p:sp>
    </p:spTree>
    <p:extLst>
      <p:ext uri="{BB962C8B-B14F-4D97-AF65-F5344CB8AC3E}">
        <p14:creationId xmlns:p14="http://schemas.microsoft.com/office/powerpoint/2010/main" val="258956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9A7BAD-A511-4E10-9E12-1659965F7964}"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3626B-FBAC-4F86-ADCD-80630157A17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99904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9A7BAD-A511-4E10-9E12-1659965F7964}"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3626B-FBAC-4F86-ADCD-80630157A17E}" type="slidenum">
              <a:rPr lang="en-US" smtClean="0"/>
              <a:t>‹#›</a:t>
            </a:fld>
            <a:endParaRPr lang="en-US"/>
          </a:p>
        </p:txBody>
      </p:sp>
    </p:spTree>
    <p:extLst>
      <p:ext uri="{BB962C8B-B14F-4D97-AF65-F5344CB8AC3E}">
        <p14:creationId xmlns:p14="http://schemas.microsoft.com/office/powerpoint/2010/main" val="785962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9A7BAD-A511-4E10-9E12-1659965F7964}"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3626B-FBAC-4F86-ADCD-80630157A17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43978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9A7BAD-A511-4E10-9E12-1659965F7964}"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3626B-FBAC-4F86-ADCD-80630157A17E}" type="slidenum">
              <a:rPr lang="en-US" smtClean="0"/>
              <a:t>‹#›</a:t>
            </a:fld>
            <a:endParaRPr lang="en-US"/>
          </a:p>
        </p:txBody>
      </p:sp>
    </p:spTree>
    <p:extLst>
      <p:ext uri="{BB962C8B-B14F-4D97-AF65-F5344CB8AC3E}">
        <p14:creationId xmlns:p14="http://schemas.microsoft.com/office/powerpoint/2010/main" val="3562544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9A7BAD-A511-4E10-9E12-1659965F7964}"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3626B-FBAC-4F86-ADCD-80630157A17E}" type="slidenum">
              <a:rPr lang="en-US" smtClean="0"/>
              <a:t>‹#›</a:t>
            </a:fld>
            <a:endParaRPr lang="en-US"/>
          </a:p>
        </p:txBody>
      </p:sp>
    </p:spTree>
    <p:extLst>
      <p:ext uri="{BB962C8B-B14F-4D97-AF65-F5344CB8AC3E}">
        <p14:creationId xmlns:p14="http://schemas.microsoft.com/office/powerpoint/2010/main" val="3446831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9A7BAD-A511-4E10-9E12-1659965F7964}"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3626B-FBAC-4F86-ADCD-80630157A17E}" type="slidenum">
              <a:rPr lang="en-US" smtClean="0"/>
              <a:t>‹#›</a:t>
            </a:fld>
            <a:endParaRPr lang="en-US"/>
          </a:p>
        </p:txBody>
      </p:sp>
    </p:spTree>
    <p:extLst>
      <p:ext uri="{BB962C8B-B14F-4D97-AF65-F5344CB8AC3E}">
        <p14:creationId xmlns:p14="http://schemas.microsoft.com/office/powerpoint/2010/main" val="331406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9A7BAD-A511-4E10-9E12-1659965F7964}"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3626B-FBAC-4F86-ADCD-80630157A17E}" type="slidenum">
              <a:rPr lang="en-US" smtClean="0"/>
              <a:t>‹#›</a:t>
            </a:fld>
            <a:endParaRPr lang="en-US"/>
          </a:p>
        </p:txBody>
      </p:sp>
    </p:spTree>
    <p:extLst>
      <p:ext uri="{BB962C8B-B14F-4D97-AF65-F5344CB8AC3E}">
        <p14:creationId xmlns:p14="http://schemas.microsoft.com/office/powerpoint/2010/main" val="1183062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9A7BAD-A511-4E10-9E12-1659965F7964}"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3626B-FBAC-4F86-ADCD-80630157A17E}" type="slidenum">
              <a:rPr lang="en-US" smtClean="0"/>
              <a:t>‹#›</a:t>
            </a:fld>
            <a:endParaRPr lang="en-US"/>
          </a:p>
        </p:txBody>
      </p:sp>
    </p:spTree>
    <p:extLst>
      <p:ext uri="{BB962C8B-B14F-4D97-AF65-F5344CB8AC3E}">
        <p14:creationId xmlns:p14="http://schemas.microsoft.com/office/powerpoint/2010/main" val="1444222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9A7BAD-A511-4E10-9E12-1659965F7964}"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3626B-FBAC-4F86-ADCD-80630157A17E}" type="slidenum">
              <a:rPr lang="en-US" smtClean="0"/>
              <a:t>‹#›</a:t>
            </a:fld>
            <a:endParaRPr lang="en-US"/>
          </a:p>
        </p:txBody>
      </p:sp>
    </p:spTree>
    <p:extLst>
      <p:ext uri="{BB962C8B-B14F-4D97-AF65-F5344CB8AC3E}">
        <p14:creationId xmlns:p14="http://schemas.microsoft.com/office/powerpoint/2010/main" val="3155733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9A7BAD-A511-4E10-9E12-1659965F7964}" type="datetimeFigureOut">
              <a:rPr lang="en-US" smtClean="0"/>
              <a:t>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53626B-FBAC-4F86-ADCD-80630157A17E}" type="slidenum">
              <a:rPr lang="en-US" smtClean="0"/>
              <a:t>‹#›</a:t>
            </a:fld>
            <a:endParaRPr lang="en-US"/>
          </a:p>
        </p:txBody>
      </p:sp>
    </p:spTree>
    <p:extLst>
      <p:ext uri="{BB962C8B-B14F-4D97-AF65-F5344CB8AC3E}">
        <p14:creationId xmlns:p14="http://schemas.microsoft.com/office/powerpoint/2010/main" val="1397810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9A7BAD-A511-4E10-9E12-1659965F7964}" type="datetimeFigureOut">
              <a:rPr lang="en-US" smtClean="0"/>
              <a:t>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53626B-FBAC-4F86-ADCD-80630157A17E}" type="slidenum">
              <a:rPr lang="en-US" smtClean="0"/>
              <a:t>‹#›</a:t>
            </a:fld>
            <a:endParaRPr lang="en-US"/>
          </a:p>
        </p:txBody>
      </p:sp>
    </p:spTree>
    <p:extLst>
      <p:ext uri="{BB962C8B-B14F-4D97-AF65-F5344CB8AC3E}">
        <p14:creationId xmlns:p14="http://schemas.microsoft.com/office/powerpoint/2010/main" val="2182706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9A7BAD-A511-4E10-9E12-1659965F7964}" type="datetimeFigureOut">
              <a:rPr lang="en-US" smtClean="0"/>
              <a:t>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53626B-FBAC-4F86-ADCD-80630157A17E}" type="slidenum">
              <a:rPr lang="en-US" smtClean="0"/>
              <a:t>‹#›</a:t>
            </a:fld>
            <a:endParaRPr lang="en-US"/>
          </a:p>
        </p:txBody>
      </p:sp>
    </p:spTree>
    <p:extLst>
      <p:ext uri="{BB962C8B-B14F-4D97-AF65-F5344CB8AC3E}">
        <p14:creationId xmlns:p14="http://schemas.microsoft.com/office/powerpoint/2010/main" val="870028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9A7BAD-A511-4E10-9E12-1659965F7964}"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3626B-FBAC-4F86-ADCD-80630157A17E}" type="slidenum">
              <a:rPr lang="en-US" smtClean="0"/>
              <a:t>‹#›</a:t>
            </a:fld>
            <a:endParaRPr lang="en-US"/>
          </a:p>
        </p:txBody>
      </p:sp>
    </p:spTree>
    <p:extLst>
      <p:ext uri="{BB962C8B-B14F-4D97-AF65-F5344CB8AC3E}">
        <p14:creationId xmlns:p14="http://schemas.microsoft.com/office/powerpoint/2010/main" val="199706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3626B-FBAC-4F86-ADCD-80630157A17E}" type="slidenum">
              <a:rPr lang="en-US" smtClean="0"/>
              <a:t>‹#›</a:t>
            </a:fld>
            <a:endParaRPr lang="en-US"/>
          </a:p>
        </p:txBody>
      </p:sp>
      <p:sp>
        <p:nvSpPr>
          <p:cNvPr id="5" name="Date Placeholder 4"/>
          <p:cNvSpPr>
            <a:spLocks noGrp="1"/>
          </p:cNvSpPr>
          <p:nvPr>
            <p:ph type="dt" sz="half" idx="10"/>
          </p:nvPr>
        </p:nvSpPr>
        <p:spPr/>
        <p:txBody>
          <a:bodyPr/>
          <a:lstStyle/>
          <a:p>
            <a:fld id="{159A7BAD-A511-4E10-9E12-1659965F7964}" type="datetimeFigureOut">
              <a:rPr lang="en-US" smtClean="0"/>
              <a:t>1/10/2022</a:t>
            </a:fld>
            <a:endParaRPr lang="en-US"/>
          </a:p>
        </p:txBody>
      </p:sp>
    </p:spTree>
    <p:extLst>
      <p:ext uri="{BB962C8B-B14F-4D97-AF65-F5344CB8AC3E}">
        <p14:creationId xmlns:p14="http://schemas.microsoft.com/office/powerpoint/2010/main" val="798463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59A7BAD-A511-4E10-9E12-1659965F7964}" type="datetimeFigureOut">
              <a:rPr lang="en-US" smtClean="0"/>
              <a:t>1/10/2022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053626B-FBAC-4F86-ADCD-80630157A17E}" type="slidenum">
              <a:rPr lang="en-US" smtClean="0"/>
              <a:t>‹#›</a:t>
            </a:fld>
            <a:endParaRPr lang="en-US"/>
          </a:p>
        </p:txBody>
      </p:sp>
    </p:spTree>
    <p:extLst>
      <p:ext uri="{BB962C8B-B14F-4D97-AF65-F5344CB8AC3E}">
        <p14:creationId xmlns:p14="http://schemas.microsoft.com/office/powerpoint/2010/main" val="423632030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languageaccess@fbctx.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go.usa.gov/xecnF"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129986-C909-45F8-883A-40999A0301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12481"/>
            <a:ext cx="10310812" cy="6870481"/>
          </a:xfrm>
          <a:prstGeom prst="rect">
            <a:avLst/>
          </a:prstGeom>
        </p:spPr>
      </p:pic>
      <p:sp>
        <p:nvSpPr>
          <p:cNvPr id="2" name="Title 1"/>
          <p:cNvSpPr>
            <a:spLocks noGrp="1"/>
          </p:cNvSpPr>
          <p:nvPr>
            <p:ph type="ctrTitle"/>
          </p:nvPr>
        </p:nvSpPr>
        <p:spPr>
          <a:xfrm>
            <a:off x="701040" y="4135119"/>
            <a:ext cx="9733280" cy="2624051"/>
          </a:xfrm>
          <a:scene3d>
            <a:camera prst="orthographicFront"/>
            <a:lightRig rig="threePt" dir="t"/>
          </a:scene3d>
          <a:sp3d extrusionH="12700">
            <a:extrusionClr>
              <a:schemeClr val="tx1"/>
            </a:extrusionClr>
          </a:sp3d>
        </p:spPr>
        <p:txBody>
          <a:bodyPr>
            <a:normAutofit fontScale="90000"/>
          </a:bodyPr>
          <a:lstStyle/>
          <a:p>
            <a:r>
              <a:rPr lang="en-US" sz="5000" b="1" dirty="0">
                <a:ln w="6350">
                  <a:solidFill>
                    <a:schemeClr val="bg2">
                      <a:lumMod val="10000"/>
                    </a:schemeClr>
                  </a:solidFill>
                </a:ln>
                <a:solidFill>
                  <a:schemeClr val="bg1"/>
                </a:solidFill>
                <a:effectLst>
                  <a:outerShdw blurRad="38100" dist="38100" dir="2700000" algn="tl">
                    <a:srgbClr val="000000">
                      <a:alpha val="43137"/>
                    </a:srgbClr>
                  </a:outerShdw>
                </a:effectLst>
              </a:rPr>
              <a:t>FORT BEND COUNTY COURTS LANGUAGE ACCESS</a:t>
            </a:r>
            <a:br>
              <a:rPr lang="en-US" sz="5000" b="1" dirty="0">
                <a:ln w="6350">
                  <a:solidFill>
                    <a:schemeClr val="bg2">
                      <a:lumMod val="10000"/>
                    </a:schemeClr>
                  </a:solidFill>
                </a:ln>
                <a:solidFill>
                  <a:schemeClr val="bg1"/>
                </a:solidFill>
                <a:effectLst>
                  <a:outerShdw blurRad="38100" dist="38100" dir="2700000" algn="tl">
                    <a:srgbClr val="000000">
                      <a:alpha val="43137"/>
                    </a:srgbClr>
                  </a:outerShdw>
                </a:effectLst>
              </a:rPr>
            </a:br>
            <a:r>
              <a:rPr lang="en-US" sz="5000" b="1" dirty="0">
                <a:ln w="6350">
                  <a:solidFill>
                    <a:schemeClr val="bg2">
                      <a:lumMod val="10000"/>
                    </a:schemeClr>
                  </a:solidFill>
                </a:ln>
                <a:solidFill>
                  <a:schemeClr val="bg1"/>
                </a:solidFill>
                <a:effectLst>
                  <a:outerShdw blurRad="38100" dist="38100" dir="2700000" algn="tl">
                    <a:srgbClr val="000000">
                      <a:alpha val="43137"/>
                    </a:srgbClr>
                  </a:outerShdw>
                </a:effectLst>
              </a:rPr>
              <a:t> COMMUNITY MEETING</a:t>
            </a:r>
            <a:br>
              <a:rPr lang="en-US" sz="5000" b="1" dirty="0">
                <a:ln w="6350">
                  <a:solidFill>
                    <a:schemeClr val="bg2">
                      <a:lumMod val="10000"/>
                    </a:schemeClr>
                  </a:solidFill>
                </a:ln>
                <a:solidFill>
                  <a:schemeClr val="bg1"/>
                </a:solidFill>
                <a:effectLst>
                  <a:outerShdw blurRad="38100" dist="38100" dir="2700000" algn="tl">
                    <a:srgbClr val="000000">
                      <a:alpha val="43137"/>
                    </a:srgbClr>
                  </a:outerShdw>
                </a:effectLst>
              </a:rPr>
            </a:br>
            <a:r>
              <a:rPr lang="en-US" sz="5000" b="1" dirty="0">
                <a:ln w="6350">
                  <a:solidFill>
                    <a:schemeClr val="bg2">
                      <a:lumMod val="10000"/>
                    </a:schemeClr>
                  </a:solidFill>
                </a:ln>
                <a:solidFill>
                  <a:schemeClr val="bg1"/>
                </a:solidFill>
                <a:effectLst>
                  <a:outerShdw blurRad="38100" dist="38100" dir="2700000" algn="tl">
                    <a:srgbClr val="000000">
                      <a:alpha val="43137"/>
                    </a:srgbClr>
                  </a:outerShdw>
                </a:effectLst>
              </a:rPr>
              <a:t>2021</a:t>
            </a:r>
          </a:p>
        </p:txBody>
      </p:sp>
    </p:spTree>
    <p:extLst>
      <p:ext uri="{BB962C8B-B14F-4D97-AF65-F5344CB8AC3E}">
        <p14:creationId xmlns:p14="http://schemas.microsoft.com/office/powerpoint/2010/main" val="10157366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When Must Language Access Services Be Provided?</a:t>
            </a:r>
            <a:r>
              <a:rPr lang="en-US" dirty="0"/>
              <a:t/>
            </a:r>
            <a:br>
              <a:rPr lang="en-US" dirty="0"/>
            </a:br>
            <a:endParaRPr lang="en-US" dirty="0"/>
          </a:p>
        </p:txBody>
      </p:sp>
      <p:sp>
        <p:nvSpPr>
          <p:cNvPr id="3" name="Content Placeholder 2"/>
          <p:cNvSpPr>
            <a:spLocks noGrp="1"/>
          </p:cNvSpPr>
          <p:nvPr>
            <p:ph idx="1"/>
          </p:nvPr>
        </p:nvSpPr>
        <p:spPr/>
        <p:txBody>
          <a:bodyPr/>
          <a:lstStyle/>
          <a:p>
            <a:r>
              <a:rPr lang="en-US" sz="3200" dirty="0"/>
              <a:t>Language Access Services must be provided </a:t>
            </a:r>
            <a:r>
              <a:rPr lang="en-US" sz="3200" u="sng" dirty="0"/>
              <a:t>for both</a:t>
            </a:r>
            <a:r>
              <a:rPr lang="en-US" sz="3200" dirty="0"/>
              <a:t> Criminal and Civil cases and in all court operations.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7517" y="3460911"/>
            <a:ext cx="3787512" cy="2836979"/>
          </a:xfrm>
          <a:prstGeom prst="rect">
            <a:avLst/>
          </a:prstGeom>
        </p:spPr>
      </p:pic>
    </p:spTree>
    <p:extLst>
      <p:ext uri="{BB962C8B-B14F-4D97-AF65-F5344CB8AC3E}">
        <p14:creationId xmlns:p14="http://schemas.microsoft.com/office/powerpoint/2010/main" val="372965623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0021"/>
          </a:xfrm>
        </p:spPr>
        <p:txBody>
          <a:bodyPr/>
          <a:lstStyle/>
          <a:p>
            <a:r>
              <a:rPr lang="en-US" b="1" dirty="0"/>
              <a:t>For Criminal Cases…</a:t>
            </a:r>
            <a:endParaRPr lang="en-US" dirty="0"/>
          </a:p>
        </p:txBody>
      </p:sp>
      <p:sp>
        <p:nvSpPr>
          <p:cNvPr id="3" name="Content Placeholder 2"/>
          <p:cNvSpPr>
            <a:spLocks noGrp="1"/>
          </p:cNvSpPr>
          <p:nvPr>
            <p:ph idx="1"/>
          </p:nvPr>
        </p:nvSpPr>
        <p:spPr>
          <a:xfrm>
            <a:off x="677333" y="2160590"/>
            <a:ext cx="8854593" cy="2331200"/>
          </a:xfrm>
        </p:spPr>
        <p:txBody>
          <a:bodyPr/>
          <a:lstStyle/>
          <a:p>
            <a:r>
              <a:rPr lang="en-US" sz="3200" dirty="0"/>
              <a:t>Available information regarding LEP arrestees will be provided to the Judge or Magistrate hearing the case, who will make note of the language spoken in the case file.</a:t>
            </a:r>
          </a:p>
          <a:p>
            <a:endParaRPr lang="en-US" dirty="0"/>
          </a:p>
        </p:txBody>
      </p:sp>
    </p:spTree>
    <p:extLst>
      <p:ext uri="{BB962C8B-B14F-4D97-AF65-F5344CB8AC3E}">
        <p14:creationId xmlns:p14="http://schemas.microsoft.com/office/powerpoint/2010/main" val="25675744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When filing a civil matter…</a:t>
            </a:r>
            <a:br>
              <a:rPr lang="en-US" b="1" dirty="0"/>
            </a:br>
            <a:endParaRPr lang="en-US" b="1" dirty="0"/>
          </a:p>
        </p:txBody>
      </p:sp>
      <p:sp>
        <p:nvSpPr>
          <p:cNvPr id="3" name="Content Placeholder 2"/>
          <p:cNvSpPr>
            <a:spLocks noGrp="1"/>
          </p:cNvSpPr>
          <p:nvPr>
            <p:ph idx="1"/>
          </p:nvPr>
        </p:nvSpPr>
        <p:spPr>
          <a:xfrm>
            <a:off x="677334" y="1588655"/>
            <a:ext cx="8596668" cy="4452707"/>
          </a:xfrm>
        </p:spPr>
        <p:txBody>
          <a:bodyPr>
            <a:normAutofit fontScale="92500"/>
          </a:bodyPr>
          <a:lstStyle/>
          <a:p>
            <a:r>
              <a:rPr lang="en-US" sz="3200" dirty="0"/>
              <a:t>Plaintiff(s) shall disclose whether they reasonably anticipate that a party or witnesses will require Language Interpretation Services and the language(s) spoken.</a:t>
            </a:r>
          </a:p>
          <a:p>
            <a:r>
              <a:rPr lang="en-US" sz="3200" dirty="0"/>
              <a:t> All other parties to a suit shall disclose whether they reasonably anticipate that a party or witness will require Language Interpretation Services at the time of appearance in the case.</a:t>
            </a:r>
          </a:p>
          <a:p>
            <a:endParaRPr lang="en-US" sz="3200" dirty="0"/>
          </a:p>
          <a:p>
            <a:endParaRPr lang="en-US" dirty="0"/>
          </a:p>
        </p:txBody>
      </p:sp>
    </p:spTree>
    <p:extLst>
      <p:ext uri="{BB962C8B-B14F-4D97-AF65-F5344CB8AC3E}">
        <p14:creationId xmlns:p14="http://schemas.microsoft.com/office/powerpoint/2010/main" val="3663731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Court Operations</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3200" dirty="0"/>
              <a:t>Court Operations are services and programs, other than courtroom proceedings, that are specifically required or ordered by the Court.</a:t>
            </a:r>
          </a:p>
        </p:txBody>
      </p:sp>
      <p:pic>
        <p:nvPicPr>
          <p:cNvPr id="5" name="Picture 4" descr="Scales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3943" y="3684597"/>
            <a:ext cx="2791284" cy="2258291"/>
          </a:xfrm>
          <a:prstGeom prst="rect">
            <a:avLst/>
          </a:prstGeom>
        </p:spPr>
      </p:pic>
    </p:spTree>
    <p:extLst>
      <p:ext uri="{BB962C8B-B14F-4D97-AF65-F5344CB8AC3E}">
        <p14:creationId xmlns:p14="http://schemas.microsoft.com/office/powerpoint/2010/main" val="2617667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5470" y="679939"/>
            <a:ext cx="8596668" cy="1528689"/>
          </a:xfrm>
        </p:spPr>
        <p:txBody>
          <a:bodyPr>
            <a:normAutofit/>
          </a:bodyPr>
          <a:lstStyle/>
          <a:p>
            <a:r>
              <a:rPr lang="en-US" b="1" dirty="0"/>
              <a:t>What resources are available to help identify and assist LEP individuals?</a:t>
            </a:r>
            <a:endParaRPr lang="en-US" dirty="0"/>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8261684" y="3538628"/>
            <a:ext cx="3930316" cy="3319372"/>
          </a:xfrm>
          <a:prstGeom prst="rect">
            <a:avLst/>
          </a:prstGeom>
        </p:spPr>
      </p:pic>
      <p:sp>
        <p:nvSpPr>
          <p:cNvPr id="5" name="Content Placeholder 2">
            <a:extLst>
              <a:ext uri="{FF2B5EF4-FFF2-40B4-BE49-F238E27FC236}">
                <a16:creationId xmlns:a16="http://schemas.microsoft.com/office/drawing/2014/main" id="{F9B4FD23-868C-4D74-B63B-98AC57C66682}"/>
              </a:ext>
            </a:extLst>
          </p:cNvPr>
          <p:cNvSpPr>
            <a:spLocks noGrp="1"/>
          </p:cNvSpPr>
          <p:nvPr>
            <p:ph idx="1"/>
          </p:nvPr>
        </p:nvSpPr>
        <p:spPr>
          <a:xfrm>
            <a:off x="922162" y="2251164"/>
            <a:ext cx="6184491" cy="3712313"/>
          </a:xfrm>
        </p:spPr>
        <p:txBody>
          <a:bodyPr>
            <a:normAutofit/>
          </a:bodyPr>
          <a:lstStyle/>
          <a:p>
            <a:r>
              <a:rPr lang="en-US" sz="3200" dirty="0"/>
              <a:t>Bilingual Staff </a:t>
            </a:r>
          </a:p>
          <a:p>
            <a:r>
              <a:rPr lang="en-US" sz="3200" dirty="0"/>
              <a:t>I Speak Cards</a:t>
            </a:r>
          </a:p>
          <a:p>
            <a:r>
              <a:rPr lang="en-US" sz="3200" dirty="0"/>
              <a:t>Language Access Website</a:t>
            </a:r>
          </a:p>
          <a:p>
            <a:pPr marL="457200" lvl="1" indent="0">
              <a:buNone/>
            </a:pPr>
            <a:r>
              <a:rPr lang="en-US" sz="3000" dirty="0"/>
              <a:t>fbctx.gov/</a:t>
            </a:r>
            <a:r>
              <a:rPr lang="en-US" sz="3000" dirty="0" err="1"/>
              <a:t>languageaccess</a:t>
            </a:r>
            <a:endParaRPr lang="en-US" sz="3000" dirty="0"/>
          </a:p>
          <a:p>
            <a:r>
              <a:rPr lang="en-US" sz="3200" dirty="0"/>
              <a:t>Signage throughout the courthouse</a:t>
            </a:r>
          </a:p>
        </p:txBody>
      </p:sp>
    </p:spTree>
    <p:extLst>
      <p:ext uri="{BB962C8B-B14F-4D97-AF65-F5344CB8AC3E}">
        <p14:creationId xmlns:p14="http://schemas.microsoft.com/office/powerpoint/2010/main" val="724565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 speak” cards</a:t>
            </a:r>
            <a:endParaRPr lang="en-US" dirty="0"/>
          </a:p>
        </p:txBody>
      </p:sp>
      <p:pic>
        <p:nvPicPr>
          <p:cNvPr id="4" name="Picture 3"/>
          <p:cNvPicPr>
            <a:picLocks noChangeAspect="1"/>
          </p:cNvPicPr>
          <p:nvPr/>
        </p:nvPicPr>
        <p:blipFill>
          <a:blip r:embed="rId3"/>
          <a:stretch>
            <a:fillRect/>
          </a:stretch>
        </p:blipFill>
        <p:spPr>
          <a:xfrm>
            <a:off x="4750672" y="344010"/>
            <a:ext cx="5356702" cy="6400800"/>
          </a:xfrm>
          <a:prstGeom prst="rect">
            <a:avLst/>
          </a:prstGeom>
        </p:spPr>
      </p:pic>
    </p:spTree>
    <p:extLst>
      <p:ext uri="{BB962C8B-B14F-4D97-AF65-F5344CB8AC3E}">
        <p14:creationId xmlns:p14="http://schemas.microsoft.com/office/powerpoint/2010/main" val="2343706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7304" y="1844842"/>
            <a:ext cx="9031707" cy="2229853"/>
          </a:xfrm>
        </p:spPr>
        <p:txBody>
          <a:bodyPr>
            <a:normAutofit lnSpcReduction="10000"/>
          </a:bodyPr>
          <a:lstStyle/>
          <a:p>
            <a:pPr lvl="2"/>
            <a:r>
              <a:rPr lang="en-US" sz="3600" dirty="0">
                <a:solidFill>
                  <a:schemeClr val="tx1"/>
                </a:solidFill>
              </a:rPr>
              <a:t>“I speak” cards are located in each Courtroom, at the information desk, and at the bailiff’s station at the entrance to the Justice Center.</a:t>
            </a:r>
            <a:endParaRPr lang="en-US" dirty="0"/>
          </a:p>
        </p:txBody>
      </p:sp>
      <p:sp>
        <p:nvSpPr>
          <p:cNvPr id="4" name="Title 1"/>
          <p:cNvSpPr>
            <a:spLocks noGrp="1"/>
          </p:cNvSpPr>
          <p:nvPr>
            <p:ph type="title"/>
          </p:nvPr>
        </p:nvSpPr>
        <p:spPr>
          <a:xfrm>
            <a:off x="677334" y="609600"/>
            <a:ext cx="8596668" cy="1235242"/>
          </a:xfrm>
        </p:spPr>
        <p:txBody>
          <a:bodyPr/>
          <a:lstStyle/>
          <a:p>
            <a:r>
              <a:rPr lang="en-US" b="1" dirty="0"/>
              <a:t>“I speak” cards</a:t>
            </a:r>
            <a:endParaRPr lang="en-US" dirty="0"/>
          </a:p>
        </p:txBody>
      </p:sp>
      <p:pic>
        <p:nvPicPr>
          <p:cNvPr id="5" name="Picture 4">
            <a:extLst>
              <a:ext uri="{FF2B5EF4-FFF2-40B4-BE49-F238E27FC236}">
                <a16:creationId xmlns:a16="http://schemas.microsoft.com/office/drawing/2014/main" id="{D1C7CAA0-FDDB-4441-B935-8164C1824E3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 y="4331369"/>
            <a:ext cx="10364807" cy="2526632"/>
          </a:xfrm>
          <a:prstGeom prst="rect">
            <a:avLst/>
          </a:prstGeom>
        </p:spPr>
      </p:pic>
    </p:spTree>
    <p:extLst>
      <p:ext uri="{BB962C8B-B14F-4D97-AF65-F5344CB8AC3E}">
        <p14:creationId xmlns:p14="http://schemas.microsoft.com/office/powerpoint/2010/main" val="1269546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p:cNvSpPr/>
          <p:nvPr/>
        </p:nvSpPr>
        <p:spPr>
          <a:xfrm>
            <a:off x="3482109" y="384313"/>
            <a:ext cx="5463107" cy="6347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txBox="1">
            <a:spLocks/>
          </p:cNvSpPr>
          <p:nvPr/>
        </p:nvSpPr>
        <p:spPr>
          <a:xfrm>
            <a:off x="677335" y="609600"/>
            <a:ext cx="2804774" cy="255069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Interpreting Services Request Form</a:t>
            </a:r>
            <a:r>
              <a:rPr lang="en-US" dirty="0"/>
              <a:t/>
            </a:r>
            <a:br>
              <a:rPr lang="en-US" dirty="0"/>
            </a:br>
            <a:endParaRPr lang="en-US" dirty="0"/>
          </a:p>
        </p:txBody>
      </p:sp>
      <p:pic>
        <p:nvPicPr>
          <p:cNvPr id="23" name="Content Placeholder 3"/>
          <p:cNvPicPr>
            <a:picLocks noChangeAspect="1"/>
          </p:cNvPicPr>
          <p:nvPr/>
        </p:nvPicPr>
        <p:blipFill>
          <a:blip r:embed="rId2"/>
          <a:stretch>
            <a:fillRect/>
          </a:stretch>
        </p:blipFill>
        <p:spPr>
          <a:xfrm>
            <a:off x="3861401" y="532259"/>
            <a:ext cx="4704521" cy="6051897"/>
          </a:xfrm>
          <a:prstGeom prst="rect">
            <a:avLst/>
          </a:prstGeom>
        </p:spPr>
      </p:pic>
    </p:spTree>
    <p:extLst>
      <p:ext uri="{BB962C8B-B14F-4D97-AF65-F5344CB8AC3E}">
        <p14:creationId xmlns:p14="http://schemas.microsoft.com/office/powerpoint/2010/main" val="3535345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7546" y="1459833"/>
            <a:ext cx="9782117" cy="3801978"/>
          </a:xfrm>
        </p:spPr>
        <p:txBody>
          <a:bodyPr>
            <a:noAutofit/>
          </a:bodyPr>
          <a:lstStyle/>
          <a:p>
            <a:pPr lvl="2"/>
            <a:r>
              <a:rPr lang="en-US" sz="2800" dirty="0"/>
              <a:t>These forms are available in:</a:t>
            </a:r>
            <a:br>
              <a:rPr lang="en-US" sz="2800" dirty="0"/>
            </a:br>
            <a:r>
              <a:rPr lang="en-US" sz="2400" dirty="0"/>
              <a:t/>
            </a:r>
            <a:br>
              <a:rPr lang="en-US" sz="2400" dirty="0"/>
            </a:br>
            <a:r>
              <a:rPr lang="en-US" sz="2400" dirty="0"/>
              <a:t/>
            </a:r>
            <a:br>
              <a:rPr lang="en-US" sz="2400" dirty="0"/>
            </a:br>
            <a:r>
              <a:rPr lang="en-US" sz="2400" dirty="0"/>
              <a:t>	</a:t>
            </a:r>
            <a:r>
              <a:rPr lang="en-US" sz="2400" dirty="0">
                <a:solidFill>
                  <a:srgbClr val="FF0000"/>
                </a:solidFill>
              </a:rPr>
              <a:t/>
            </a:r>
            <a:br>
              <a:rPr lang="en-US" sz="2400" dirty="0">
                <a:solidFill>
                  <a:srgbClr val="FF0000"/>
                </a:solidFill>
              </a:rPr>
            </a:br>
            <a:r>
              <a:rPr lang="en-US" sz="2400" dirty="0">
                <a:solidFill>
                  <a:srgbClr val="FF0000"/>
                </a:solidFill>
              </a:rPr>
              <a:t/>
            </a:r>
            <a:br>
              <a:rPr lang="en-US" sz="2400" dirty="0">
                <a:solidFill>
                  <a:srgbClr val="FF0000"/>
                </a:solidFill>
              </a:rPr>
            </a:br>
            <a:r>
              <a:rPr lang="en-US" sz="2400" dirty="0">
                <a:solidFill>
                  <a:srgbClr val="FF0000"/>
                </a:solidFill>
              </a:rPr>
              <a:t>	</a:t>
            </a:r>
            <a:r>
              <a:rPr lang="en-US" sz="2400" dirty="0"/>
              <a:t> </a:t>
            </a:r>
            <a:br>
              <a:rPr lang="en-US" sz="2400" dirty="0"/>
            </a:br>
            <a:r>
              <a:rPr lang="en-US" sz="2400" dirty="0"/>
              <a:t/>
            </a:r>
            <a:br>
              <a:rPr lang="en-US" sz="2400" dirty="0"/>
            </a:br>
            <a:r>
              <a:rPr lang="en-US" sz="2800" dirty="0"/>
              <a:t>If the person who needs assistance speaks a language other than the 9 identified languages, staff can contact an over-the-phone interpreter for assistance in filling out the form.</a:t>
            </a:r>
            <a:endParaRPr lang="en-US" sz="2000" dirty="0"/>
          </a:p>
        </p:txBody>
      </p:sp>
      <p:sp>
        <p:nvSpPr>
          <p:cNvPr id="4" name="Title 1"/>
          <p:cNvSpPr txBox="1">
            <a:spLocks/>
          </p:cNvSpPr>
          <p:nvPr/>
        </p:nvSpPr>
        <p:spPr>
          <a:xfrm>
            <a:off x="516913" y="336884"/>
            <a:ext cx="10022749" cy="89592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t>Interpreting Services Request Form</a:t>
            </a:r>
            <a:endParaRPr lang="en-US" sz="4000" dirty="0"/>
          </a:p>
        </p:txBody>
      </p:sp>
      <p:graphicFrame>
        <p:nvGraphicFramePr>
          <p:cNvPr id="7" name="Table 6">
            <a:extLst>
              <a:ext uri="{FF2B5EF4-FFF2-40B4-BE49-F238E27FC236}">
                <a16:creationId xmlns:a16="http://schemas.microsoft.com/office/drawing/2014/main" id="{F63C61E8-0504-45C6-9875-D84F3C7983C9}"/>
              </a:ext>
            </a:extLst>
          </p:cNvPr>
          <p:cNvGraphicFramePr>
            <a:graphicFrameLocks noGrp="1"/>
          </p:cNvGraphicFramePr>
          <p:nvPr>
            <p:extLst>
              <p:ext uri="{D42A27DB-BD31-4B8C-83A1-F6EECF244321}">
                <p14:modId xmlns:p14="http://schemas.microsoft.com/office/powerpoint/2010/main" val="233780242"/>
              </p:ext>
            </p:extLst>
          </p:nvPr>
        </p:nvGraphicFramePr>
        <p:xfrm>
          <a:off x="2320759" y="1954905"/>
          <a:ext cx="3951706" cy="2071661"/>
        </p:xfrm>
        <a:graphic>
          <a:graphicData uri="http://schemas.openxmlformats.org/drawingml/2006/table">
            <a:tbl>
              <a:tblPr firstRow="1" bandRow="1">
                <a:tableStyleId>{5C22544A-7EE6-4342-B048-85BDC9FD1C3A}</a:tableStyleId>
              </a:tblPr>
              <a:tblGrid>
                <a:gridCol w="1843816">
                  <a:extLst>
                    <a:ext uri="{9D8B030D-6E8A-4147-A177-3AD203B41FA5}">
                      <a16:colId xmlns:a16="http://schemas.microsoft.com/office/drawing/2014/main" val="768616441"/>
                    </a:ext>
                  </a:extLst>
                </a:gridCol>
                <a:gridCol w="2107890">
                  <a:extLst>
                    <a:ext uri="{9D8B030D-6E8A-4147-A177-3AD203B41FA5}">
                      <a16:colId xmlns:a16="http://schemas.microsoft.com/office/drawing/2014/main" val="2927473410"/>
                    </a:ext>
                  </a:extLst>
                </a:gridCol>
              </a:tblGrid>
              <a:tr h="2071661">
                <a:tc>
                  <a:txBody>
                    <a:bodyPr/>
                    <a:lstStyle/>
                    <a:p>
                      <a:r>
                        <a:rPr lang="en-US" sz="2400" dirty="0">
                          <a:solidFill>
                            <a:srgbClr val="FF0000"/>
                          </a:solidFill>
                        </a:rPr>
                        <a:t>Spanish</a:t>
                      </a:r>
                      <a:br>
                        <a:rPr lang="en-US" sz="2400" dirty="0">
                          <a:solidFill>
                            <a:srgbClr val="FF0000"/>
                          </a:solidFill>
                        </a:rPr>
                      </a:br>
                      <a:r>
                        <a:rPr lang="en-US" sz="2400" dirty="0">
                          <a:solidFill>
                            <a:srgbClr val="FF0000"/>
                          </a:solidFill>
                        </a:rPr>
                        <a:t>Vietnamese</a:t>
                      </a:r>
                      <a:br>
                        <a:rPr lang="en-US" sz="2400" dirty="0">
                          <a:solidFill>
                            <a:srgbClr val="FF0000"/>
                          </a:solidFill>
                        </a:rPr>
                      </a:br>
                      <a:r>
                        <a:rPr lang="en-US" sz="2400" dirty="0">
                          <a:solidFill>
                            <a:srgbClr val="FF0000"/>
                          </a:solidFill>
                        </a:rPr>
                        <a:t>Chinese</a:t>
                      </a:r>
                      <a:br>
                        <a:rPr lang="en-US" sz="2400" dirty="0">
                          <a:solidFill>
                            <a:srgbClr val="FF0000"/>
                          </a:solidFill>
                        </a:rPr>
                      </a:br>
                      <a:r>
                        <a:rPr lang="en-US" sz="2400" dirty="0">
                          <a:solidFill>
                            <a:srgbClr val="FF0000"/>
                          </a:solidFill>
                        </a:rPr>
                        <a:t>Urdu</a:t>
                      </a:r>
                      <a:br>
                        <a:rPr lang="en-US" sz="2400" dirty="0">
                          <a:solidFill>
                            <a:srgbClr val="FF0000"/>
                          </a:solidFill>
                        </a:rPr>
                      </a:br>
                      <a:r>
                        <a:rPr lang="en-US" sz="2400" dirty="0">
                          <a:solidFill>
                            <a:srgbClr val="FF0000"/>
                          </a:solidFill>
                        </a:rPr>
                        <a:t>Malayalam</a:t>
                      </a:r>
                      <a:endParaRPr lang="en-US" sz="2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400" dirty="0">
                          <a:solidFill>
                            <a:srgbClr val="FF0000"/>
                          </a:solidFill>
                        </a:rPr>
                        <a:t>Tagalog</a:t>
                      </a:r>
                      <a:br>
                        <a:rPr lang="en-US" sz="2400" dirty="0">
                          <a:solidFill>
                            <a:srgbClr val="FF0000"/>
                          </a:solidFill>
                        </a:rPr>
                      </a:br>
                      <a:r>
                        <a:rPr lang="en-US" sz="2400" dirty="0">
                          <a:solidFill>
                            <a:srgbClr val="FF0000"/>
                          </a:solidFill>
                        </a:rPr>
                        <a:t>Gujarati</a:t>
                      </a:r>
                      <a:br>
                        <a:rPr lang="en-US" sz="2400" dirty="0">
                          <a:solidFill>
                            <a:srgbClr val="FF0000"/>
                          </a:solidFill>
                        </a:rPr>
                      </a:br>
                      <a:r>
                        <a:rPr lang="en-US" sz="2400" dirty="0">
                          <a:solidFill>
                            <a:srgbClr val="FF0000"/>
                          </a:solidFill>
                        </a:rPr>
                        <a:t>Hindi</a:t>
                      </a:r>
                      <a:br>
                        <a:rPr lang="en-US" sz="2400" dirty="0">
                          <a:solidFill>
                            <a:srgbClr val="FF0000"/>
                          </a:solidFill>
                        </a:rPr>
                      </a:br>
                      <a:r>
                        <a:rPr lang="en-US" sz="2400" dirty="0">
                          <a:solidFill>
                            <a:srgbClr val="FF0000"/>
                          </a:solidFill>
                        </a:rPr>
                        <a:t>Arabic</a:t>
                      </a:r>
                      <a:endParaRPr lang="en-US" sz="2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61187622"/>
                  </a:ext>
                </a:extLst>
              </a:tr>
            </a:tbl>
          </a:graphicData>
        </a:graphic>
      </p:graphicFrame>
    </p:spTree>
    <p:extLst>
      <p:ext uri="{BB962C8B-B14F-4D97-AF65-F5344CB8AC3E}">
        <p14:creationId xmlns:p14="http://schemas.microsoft.com/office/powerpoint/2010/main" val="18811069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917966" y="1363577"/>
            <a:ext cx="8596668" cy="3609475"/>
          </a:xfrm>
        </p:spPr>
        <p:txBody>
          <a:bodyPr>
            <a:normAutofit/>
          </a:bodyPr>
          <a:lstStyle/>
          <a:p>
            <a:pPr lvl="4"/>
            <a:r>
              <a:rPr lang="en-US" sz="3200" dirty="0">
                <a:solidFill>
                  <a:schemeClr val="tx1"/>
                </a:solidFill>
              </a:rPr>
              <a:t>Completed forms must be submitted to the Court Coordinator or the Language Access Director </a:t>
            </a:r>
            <a:r>
              <a:rPr lang="en-US" sz="3200" u="sng" dirty="0">
                <a:solidFill>
                  <a:schemeClr val="tx1"/>
                </a:solidFill>
              </a:rPr>
              <a:t>at least 72 hours before any appearance, hearing, or trial</a:t>
            </a:r>
            <a:r>
              <a:rPr lang="en-US" sz="3200" dirty="0">
                <a:solidFill>
                  <a:schemeClr val="tx1"/>
                </a:solidFill>
              </a:rPr>
              <a:t> at which counsel reasonably anticipates the need for language interpretation in one of the nine identified languages:</a:t>
            </a:r>
            <a:endParaRPr lang="en-US" dirty="0"/>
          </a:p>
        </p:txBody>
      </p:sp>
      <p:graphicFrame>
        <p:nvGraphicFramePr>
          <p:cNvPr id="3" name="Table 2">
            <a:extLst>
              <a:ext uri="{FF2B5EF4-FFF2-40B4-BE49-F238E27FC236}">
                <a16:creationId xmlns:a16="http://schemas.microsoft.com/office/drawing/2014/main" id="{E6B251F5-0D33-477F-A3BC-01B5F87B92B7}"/>
              </a:ext>
            </a:extLst>
          </p:cNvPr>
          <p:cNvGraphicFramePr>
            <a:graphicFrameLocks noGrp="1"/>
          </p:cNvGraphicFramePr>
          <p:nvPr>
            <p:extLst>
              <p:ext uri="{D42A27DB-BD31-4B8C-83A1-F6EECF244321}">
                <p14:modId xmlns:p14="http://schemas.microsoft.com/office/powerpoint/2010/main" val="1974838188"/>
              </p:ext>
            </p:extLst>
          </p:nvPr>
        </p:nvGraphicFramePr>
        <p:xfrm>
          <a:off x="3219115" y="4473514"/>
          <a:ext cx="5347367" cy="2225040"/>
        </p:xfrm>
        <a:graphic>
          <a:graphicData uri="http://schemas.openxmlformats.org/drawingml/2006/table">
            <a:tbl>
              <a:tblPr firstRow="1" bandRow="1">
                <a:tableStyleId>{5C22544A-7EE6-4342-B048-85BDC9FD1C3A}</a:tableStyleId>
              </a:tblPr>
              <a:tblGrid>
                <a:gridCol w="2495014">
                  <a:extLst>
                    <a:ext uri="{9D8B030D-6E8A-4147-A177-3AD203B41FA5}">
                      <a16:colId xmlns:a16="http://schemas.microsoft.com/office/drawing/2014/main" val="768616441"/>
                    </a:ext>
                  </a:extLst>
                </a:gridCol>
                <a:gridCol w="2852353">
                  <a:extLst>
                    <a:ext uri="{9D8B030D-6E8A-4147-A177-3AD203B41FA5}">
                      <a16:colId xmlns:a16="http://schemas.microsoft.com/office/drawing/2014/main" val="2927473410"/>
                    </a:ext>
                  </a:extLst>
                </a:gridCol>
              </a:tblGrid>
              <a:tr h="2071661">
                <a:tc>
                  <a:txBody>
                    <a:bodyPr/>
                    <a:lstStyle/>
                    <a:p>
                      <a:r>
                        <a:rPr lang="en-US" sz="2800" dirty="0">
                          <a:solidFill>
                            <a:srgbClr val="FF0000"/>
                          </a:solidFill>
                        </a:rPr>
                        <a:t>Spanish</a:t>
                      </a:r>
                      <a:br>
                        <a:rPr lang="en-US" sz="2800" dirty="0">
                          <a:solidFill>
                            <a:srgbClr val="FF0000"/>
                          </a:solidFill>
                        </a:rPr>
                      </a:br>
                      <a:r>
                        <a:rPr lang="en-US" sz="2800" dirty="0">
                          <a:solidFill>
                            <a:srgbClr val="FF0000"/>
                          </a:solidFill>
                        </a:rPr>
                        <a:t>Vietnamese</a:t>
                      </a:r>
                      <a:br>
                        <a:rPr lang="en-US" sz="2800" dirty="0">
                          <a:solidFill>
                            <a:srgbClr val="FF0000"/>
                          </a:solidFill>
                        </a:rPr>
                      </a:br>
                      <a:r>
                        <a:rPr lang="en-US" sz="2800" dirty="0">
                          <a:solidFill>
                            <a:srgbClr val="FF0000"/>
                          </a:solidFill>
                        </a:rPr>
                        <a:t>Chinese</a:t>
                      </a:r>
                      <a:br>
                        <a:rPr lang="en-US" sz="2800" dirty="0">
                          <a:solidFill>
                            <a:srgbClr val="FF0000"/>
                          </a:solidFill>
                        </a:rPr>
                      </a:br>
                      <a:r>
                        <a:rPr lang="en-US" sz="2800" dirty="0">
                          <a:solidFill>
                            <a:srgbClr val="FF0000"/>
                          </a:solidFill>
                        </a:rPr>
                        <a:t>Urdu</a:t>
                      </a:r>
                      <a:br>
                        <a:rPr lang="en-US" sz="2800" dirty="0">
                          <a:solidFill>
                            <a:srgbClr val="FF0000"/>
                          </a:solidFill>
                        </a:rPr>
                      </a:br>
                      <a:r>
                        <a:rPr lang="en-US" sz="2800" dirty="0">
                          <a:solidFill>
                            <a:srgbClr val="FF0000"/>
                          </a:solidFill>
                        </a:rPr>
                        <a:t>Malayalam</a:t>
                      </a:r>
                      <a:endParaRPr lang="en-US" sz="2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800" dirty="0">
                          <a:solidFill>
                            <a:srgbClr val="FF0000"/>
                          </a:solidFill>
                        </a:rPr>
                        <a:t>Tagalog</a:t>
                      </a:r>
                      <a:br>
                        <a:rPr lang="en-US" sz="2800" dirty="0">
                          <a:solidFill>
                            <a:srgbClr val="FF0000"/>
                          </a:solidFill>
                        </a:rPr>
                      </a:br>
                      <a:r>
                        <a:rPr lang="en-US" sz="2800" dirty="0">
                          <a:solidFill>
                            <a:srgbClr val="FF0000"/>
                          </a:solidFill>
                        </a:rPr>
                        <a:t>Gujarati</a:t>
                      </a:r>
                      <a:br>
                        <a:rPr lang="en-US" sz="2800" dirty="0">
                          <a:solidFill>
                            <a:srgbClr val="FF0000"/>
                          </a:solidFill>
                        </a:rPr>
                      </a:br>
                      <a:r>
                        <a:rPr lang="en-US" sz="2800" dirty="0">
                          <a:solidFill>
                            <a:srgbClr val="FF0000"/>
                          </a:solidFill>
                        </a:rPr>
                        <a:t>Hindi</a:t>
                      </a:r>
                      <a:br>
                        <a:rPr lang="en-US" sz="2800" dirty="0">
                          <a:solidFill>
                            <a:srgbClr val="FF0000"/>
                          </a:solidFill>
                        </a:rPr>
                      </a:br>
                      <a:r>
                        <a:rPr lang="en-US" sz="2800" dirty="0">
                          <a:solidFill>
                            <a:srgbClr val="FF0000"/>
                          </a:solidFill>
                        </a:rPr>
                        <a:t>Arabic</a:t>
                      </a:r>
                      <a:endParaRPr lang="en-US" sz="2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61187622"/>
                  </a:ext>
                </a:extLst>
              </a:tr>
            </a:tbl>
          </a:graphicData>
        </a:graphic>
      </p:graphicFrame>
      <p:sp>
        <p:nvSpPr>
          <p:cNvPr id="5" name="Title 1">
            <a:extLst>
              <a:ext uri="{FF2B5EF4-FFF2-40B4-BE49-F238E27FC236}">
                <a16:creationId xmlns:a16="http://schemas.microsoft.com/office/drawing/2014/main" id="{3A49497E-94E7-4009-9347-EEB180489DC4}"/>
              </a:ext>
            </a:extLst>
          </p:cNvPr>
          <p:cNvSpPr txBox="1">
            <a:spLocks/>
          </p:cNvSpPr>
          <p:nvPr/>
        </p:nvSpPr>
        <p:spPr>
          <a:xfrm>
            <a:off x="163987" y="192505"/>
            <a:ext cx="10423802" cy="139469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t>Interpreting Services Request Form</a:t>
            </a:r>
            <a:endParaRPr lang="en-US" sz="4000" dirty="0"/>
          </a:p>
        </p:txBody>
      </p:sp>
    </p:spTree>
    <p:extLst>
      <p:ext uri="{BB962C8B-B14F-4D97-AF65-F5344CB8AC3E}">
        <p14:creationId xmlns:p14="http://schemas.microsoft.com/office/powerpoint/2010/main" val="2468803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Language Access Director (LAD)</a:t>
            </a:r>
            <a:endParaRPr lang="en-US" dirty="0"/>
          </a:p>
        </p:txBody>
      </p:sp>
      <p:sp>
        <p:nvSpPr>
          <p:cNvPr id="3" name="Content Placeholder 2"/>
          <p:cNvSpPr>
            <a:spLocks noGrp="1"/>
          </p:cNvSpPr>
          <p:nvPr>
            <p:ph idx="1"/>
          </p:nvPr>
        </p:nvSpPr>
        <p:spPr>
          <a:xfrm>
            <a:off x="552643" y="1675680"/>
            <a:ext cx="8623441" cy="4267920"/>
          </a:xfrm>
        </p:spPr>
        <p:txBody>
          <a:bodyPr>
            <a:normAutofit/>
          </a:bodyPr>
          <a:lstStyle/>
          <a:p>
            <a:pPr lvl="1">
              <a:lnSpc>
                <a:spcPct val="90000"/>
              </a:lnSpc>
            </a:pPr>
            <a:r>
              <a:rPr lang="en-US" sz="2800" dirty="0"/>
              <a:t>Cecilia Lopez-Flores is the Courts’ LAD. She is a Master Licensed Interpreter as defined under Texas Government Code §157.101(d)(2) which means that she is a court state-certified Spanish professional interpreter. </a:t>
            </a:r>
          </a:p>
          <a:p>
            <a:pPr marL="457200" lvl="1" indent="0">
              <a:lnSpc>
                <a:spcPct val="90000"/>
              </a:lnSpc>
              <a:buNone/>
            </a:pPr>
            <a:endParaRPr lang="en-US" sz="2000" dirty="0"/>
          </a:p>
          <a:p>
            <a:pPr lvl="1">
              <a:lnSpc>
                <a:spcPct val="90000"/>
              </a:lnSpc>
            </a:pPr>
            <a:r>
              <a:rPr lang="en-US" sz="2800" dirty="0"/>
              <a:t>Cecilia has been serving our courts for almost four years now providing quality interpretation and translation, as well as coordinating language access services.</a:t>
            </a:r>
          </a:p>
          <a:p>
            <a:endParaRPr lang="en-US" dirty="0"/>
          </a:p>
        </p:txBody>
      </p:sp>
    </p:spTree>
    <p:extLst>
      <p:ext uri="{BB962C8B-B14F-4D97-AF65-F5344CB8AC3E}">
        <p14:creationId xmlns:p14="http://schemas.microsoft.com/office/powerpoint/2010/main" val="4091301902"/>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7964" y="1550126"/>
            <a:ext cx="8596668" cy="3855786"/>
          </a:xfrm>
        </p:spPr>
        <p:txBody>
          <a:bodyPr>
            <a:normAutofit fontScale="90000"/>
          </a:bodyPr>
          <a:lstStyle/>
          <a:p>
            <a:r>
              <a:rPr lang="en-US" sz="5400" dirty="0">
                <a:solidFill>
                  <a:schemeClr val="tx1"/>
                </a:solidFill>
              </a:rPr>
              <a:t/>
            </a:r>
            <a:br>
              <a:rPr lang="en-US" sz="5400" dirty="0">
                <a:solidFill>
                  <a:schemeClr val="tx1"/>
                </a:solidFill>
              </a:rPr>
            </a:br>
            <a:r>
              <a:rPr lang="en-US" sz="3100" dirty="0">
                <a:solidFill>
                  <a:schemeClr val="tx1"/>
                </a:solidFill>
              </a:rPr>
              <a:t>Counsel or a pro se individual should give fourteen (14) days notice for the need of Language Interpretation Services in any other language.</a:t>
            </a:r>
            <a:br>
              <a:rPr lang="en-US" sz="3100" dirty="0">
                <a:solidFill>
                  <a:schemeClr val="tx1"/>
                </a:solidFill>
              </a:rPr>
            </a:br>
            <a:r>
              <a:rPr lang="en-US" dirty="0">
                <a:solidFill>
                  <a:schemeClr val="tx1"/>
                </a:solidFill>
              </a:rPr>
              <a:t> </a:t>
            </a:r>
            <a:br>
              <a:rPr lang="en-US" dirty="0">
                <a:solidFill>
                  <a:schemeClr val="tx1"/>
                </a:solidFill>
              </a:rPr>
            </a:br>
            <a:r>
              <a:rPr lang="en-US" sz="3100" dirty="0">
                <a:solidFill>
                  <a:schemeClr val="tx1"/>
                </a:solidFill>
              </a:rPr>
              <a:t>Matter(s) may be adjourned/reset at the Court’s discretion and in the interest of justice when licensed/qualified interpreters cannot be timely located, in accordance with applicable law.</a:t>
            </a:r>
            <a:br>
              <a:rPr lang="en-US" sz="3100" dirty="0">
                <a:solidFill>
                  <a:schemeClr val="tx1"/>
                </a:solidFill>
              </a:rPr>
            </a:br>
            <a:endParaRPr lang="en-US" dirty="0"/>
          </a:p>
        </p:txBody>
      </p:sp>
      <p:sp>
        <p:nvSpPr>
          <p:cNvPr id="4" name="Title 1"/>
          <p:cNvSpPr txBox="1">
            <a:spLocks/>
          </p:cNvSpPr>
          <p:nvPr/>
        </p:nvSpPr>
        <p:spPr>
          <a:xfrm>
            <a:off x="677335" y="609600"/>
            <a:ext cx="8596668" cy="1394691"/>
          </a:xfrm>
          <a:prstGeom prst="rect">
            <a:avLst/>
          </a:prstGeom>
        </p:spPr>
        <p:txBody>
          <a:bodyPr vert="horz" lIns="91440" tIns="45720" rIns="91440" bIns="45720" rtlCol="0" anchor="ctr">
            <a:normAutofit fontScale="82500" lnSpcReduction="10000"/>
          </a:bodyPr>
          <a:lstStyle>
            <a:lvl1pPr algn="l" defTabSz="457200" rtl="0" eaLnBrk="1" latinLnBrk="0" hangingPunct="1">
              <a:spcBef>
                <a:spcPct val="0"/>
              </a:spcBef>
              <a:buNone/>
              <a:defRPr sz="44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Interpreting Services Request Form</a:t>
            </a:r>
            <a:r>
              <a:rPr lang="en-US" dirty="0"/>
              <a:t/>
            </a:r>
            <a:br>
              <a:rPr lang="en-US" dirty="0"/>
            </a:br>
            <a:endParaRPr lang="en-US" dirty="0"/>
          </a:p>
        </p:txBody>
      </p:sp>
    </p:spTree>
    <p:extLst>
      <p:ext uri="{BB962C8B-B14F-4D97-AF65-F5344CB8AC3E}">
        <p14:creationId xmlns:p14="http://schemas.microsoft.com/office/powerpoint/2010/main" val="346808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7335" y="1716505"/>
            <a:ext cx="8931886" cy="4324857"/>
          </a:xfrm>
        </p:spPr>
        <p:txBody>
          <a:bodyPr>
            <a:normAutofit/>
          </a:bodyPr>
          <a:lstStyle/>
          <a:p>
            <a:pPr marL="342900" indent="-342900">
              <a:buFont typeface="Wingdings 3" charset="2"/>
              <a:buChar char=""/>
            </a:pPr>
            <a:r>
              <a:rPr lang="en-US" sz="2600" dirty="0"/>
              <a:t>Pro se LEP Individuals shall be informed of the requirement to complete a request for Language Interpretation Services in their native language by use of a Language Line or other means. </a:t>
            </a:r>
          </a:p>
          <a:p>
            <a:endParaRPr lang="en-US" sz="2600" dirty="0"/>
          </a:p>
          <a:p>
            <a:pPr marL="342900" indent="-342900">
              <a:buFont typeface="Wingdings 3" charset="2"/>
              <a:buChar char=""/>
            </a:pPr>
            <a:r>
              <a:rPr lang="en-US" sz="2600" dirty="0"/>
              <a:t>Absent such notice or request, the Court will exercise its discretion and act in the interest of justice and pursuant to applicable law.</a:t>
            </a:r>
          </a:p>
        </p:txBody>
      </p:sp>
      <p:sp>
        <p:nvSpPr>
          <p:cNvPr id="4" name="Title 1"/>
          <p:cNvSpPr>
            <a:spLocks noGrp="1"/>
          </p:cNvSpPr>
          <p:nvPr>
            <p:ph type="title"/>
          </p:nvPr>
        </p:nvSpPr>
        <p:spPr>
          <a:xfrm>
            <a:off x="532953" y="192505"/>
            <a:ext cx="10423802" cy="1394691"/>
          </a:xfrm>
        </p:spPr>
        <p:txBody>
          <a:bodyPr>
            <a:normAutofit/>
          </a:bodyPr>
          <a:lstStyle/>
          <a:p>
            <a:r>
              <a:rPr lang="en-US" sz="4000" b="1" dirty="0"/>
              <a:t>Interpreting Services Request Form</a:t>
            </a:r>
            <a:endParaRPr lang="en-US" sz="4000" dirty="0"/>
          </a:p>
        </p:txBody>
      </p:sp>
    </p:spTree>
    <p:extLst>
      <p:ext uri="{BB962C8B-B14F-4D97-AF65-F5344CB8AC3E}">
        <p14:creationId xmlns:p14="http://schemas.microsoft.com/office/powerpoint/2010/main" val="3330781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812758"/>
          </a:xfrm>
        </p:spPr>
        <p:txBody>
          <a:bodyPr/>
          <a:lstStyle/>
          <a:p>
            <a:r>
              <a:rPr lang="en-US" dirty="0"/>
              <a:t>Not everyone can serve as a court interpreter.</a:t>
            </a:r>
          </a:p>
        </p:txBody>
      </p:sp>
      <p:sp>
        <p:nvSpPr>
          <p:cNvPr id="3" name="Text Placeholder 2"/>
          <p:cNvSpPr>
            <a:spLocks noGrp="1"/>
          </p:cNvSpPr>
          <p:nvPr>
            <p:ph type="body" idx="1"/>
          </p:nvPr>
        </p:nvSpPr>
        <p:spPr>
          <a:xfrm>
            <a:off x="821714" y="2391247"/>
            <a:ext cx="8596668" cy="3399954"/>
          </a:xfrm>
        </p:spPr>
        <p:txBody>
          <a:bodyPr>
            <a:normAutofit/>
          </a:bodyPr>
          <a:lstStyle/>
          <a:p>
            <a:r>
              <a:rPr lang="en-US" sz="2400" dirty="0"/>
              <a:t>Only an individual licensed under Chapter 157 of the Texas Government Code to interpret court proceedings for an individual who can hear but who has no or limited English proficiency, or an individual who is substituted for such a licensed interpreter in accordance with law who has received training in the skills of interpretation, can competently render a message spoken from one language into one or more other languages.</a:t>
            </a:r>
            <a:endParaRPr lang="en-US" sz="2400" b="1" dirty="0"/>
          </a:p>
        </p:txBody>
      </p:sp>
    </p:spTree>
    <p:extLst>
      <p:ext uri="{BB962C8B-B14F-4D97-AF65-F5344CB8AC3E}">
        <p14:creationId xmlns:p14="http://schemas.microsoft.com/office/powerpoint/2010/main" val="18597169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524000"/>
          </a:xfrm>
        </p:spPr>
        <p:txBody>
          <a:bodyPr/>
          <a:lstStyle/>
          <a:p>
            <a:r>
              <a:rPr lang="en-US" b="1" dirty="0"/>
              <a:t>Master Interpreters or MI’s</a:t>
            </a:r>
            <a:endParaRPr lang="en-US" dirty="0"/>
          </a:p>
        </p:txBody>
      </p:sp>
      <p:sp>
        <p:nvSpPr>
          <p:cNvPr id="3" name="Text Placeholder 2"/>
          <p:cNvSpPr>
            <a:spLocks noGrp="1"/>
          </p:cNvSpPr>
          <p:nvPr>
            <p:ph type="body" idx="1"/>
          </p:nvPr>
        </p:nvSpPr>
        <p:spPr>
          <a:xfrm>
            <a:off x="741503" y="2057765"/>
            <a:ext cx="8596668" cy="4246783"/>
          </a:xfrm>
        </p:spPr>
        <p:txBody>
          <a:bodyPr>
            <a:normAutofit/>
          </a:bodyPr>
          <a:lstStyle/>
          <a:p>
            <a:pPr marL="342900" indent="-342900">
              <a:buFont typeface="Wingdings 3" charset="2"/>
              <a:buChar char=""/>
            </a:pPr>
            <a:r>
              <a:rPr lang="en-US" sz="2600" dirty="0"/>
              <a:t>The LAD shall provide a Master Interpreter or MI in the language spoken by the LEP individual in accordance with Texas law.</a:t>
            </a:r>
          </a:p>
          <a:p>
            <a:endParaRPr lang="en-US" sz="2000" dirty="0"/>
          </a:p>
          <a:p>
            <a:pPr marL="342900" indent="-342900">
              <a:buFont typeface="Wingdings 3" charset="2"/>
              <a:buChar char=""/>
            </a:pPr>
            <a:r>
              <a:rPr lang="en-US" sz="2600" dirty="0"/>
              <a:t>If there is a MI for the language needed within 75 miles of the Justice Center, but the MI is unavailable at the time needed for Language Interpretation Services, then the Court may adjourn/reset the proceedings until a MI is available.</a:t>
            </a:r>
          </a:p>
        </p:txBody>
      </p:sp>
    </p:spTree>
    <p:extLst>
      <p:ext uri="{BB962C8B-B14F-4D97-AF65-F5344CB8AC3E}">
        <p14:creationId xmlns:p14="http://schemas.microsoft.com/office/powerpoint/2010/main" val="4588188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9420" y="840024"/>
            <a:ext cx="8596668" cy="5031387"/>
          </a:xfrm>
        </p:spPr>
        <p:txBody>
          <a:bodyPr>
            <a:normAutofit/>
          </a:bodyPr>
          <a:lstStyle/>
          <a:p>
            <a:r>
              <a:rPr lang="en-US" sz="3200" dirty="0"/>
              <a:t>….then the LAD shall use her best efforts to locate an Interpreter who is competent to provide Language Interpretation Services to the LEP individual either in person, via VRI (video remote interpreting), or through a Language Line.  The Court shall make reasonable inquiry to assure that such Interpreter is competent to provide Language Interpretation Services.</a:t>
            </a:r>
          </a:p>
        </p:txBody>
      </p:sp>
    </p:spTree>
    <p:extLst>
      <p:ext uri="{BB962C8B-B14F-4D97-AF65-F5344CB8AC3E}">
        <p14:creationId xmlns:p14="http://schemas.microsoft.com/office/powerpoint/2010/main" val="384405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0831" y="1270551"/>
            <a:ext cx="8596668" cy="3638697"/>
          </a:xfrm>
        </p:spPr>
        <p:txBody>
          <a:bodyPr>
            <a:normAutofit/>
          </a:bodyPr>
          <a:lstStyle/>
          <a:p>
            <a:pPr lvl="3"/>
            <a:r>
              <a:rPr lang="en-US" sz="3600" dirty="0">
                <a:solidFill>
                  <a:schemeClr val="tx1"/>
                </a:solidFill>
              </a:rPr>
              <a:t>Please remember that</a:t>
            </a:r>
          </a:p>
          <a:p>
            <a:pPr lvl="3"/>
            <a:r>
              <a:rPr lang="en-US" sz="3600" b="1" dirty="0">
                <a:solidFill>
                  <a:srgbClr val="FF0000"/>
                </a:solidFill>
              </a:rPr>
              <a:t>the interpreter may not be a party or an attorney for a party to the proceeding</a:t>
            </a:r>
            <a:r>
              <a:rPr lang="en-US" sz="3600" dirty="0">
                <a:solidFill>
                  <a:srgbClr val="FF0000"/>
                </a:solidFill>
              </a:rPr>
              <a:t>.</a:t>
            </a:r>
          </a:p>
          <a:p>
            <a:r>
              <a:rPr lang="en-US" dirty="0"/>
              <a:t> </a:t>
            </a:r>
            <a:endParaRPr lang="en-US" sz="1600" dirty="0"/>
          </a:p>
          <a:p>
            <a:endParaRPr lang="en-US" dirty="0"/>
          </a:p>
        </p:txBody>
      </p:sp>
    </p:spTree>
    <p:extLst>
      <p:ext uri="{BB962C8B-B14F-4D97-AF65-F5344CB8AC3E}">
        <p14:creationId xmlns:p14="http://schemas.microsoft.com/office/powerpoint/2010/main" val="47974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1043" y="204881"/>
            <a:ext cx="8596668" cy="2185393"/>
          </a:xfrm>
        </p:spPr>
        <p:txBody>
          <a:bodyPr/>
          <a:lstStyle/>
          <a:p>
            <a:r>
              <a:rPr lang="en-US" dirty="0"/>
              <a:t>Can an LEP person provide their own interpreter?</a:t>
            </a:r>
          </a:p>
        </p:txBody>
      </p:sp>
      <p:sp>
        <p:nvSpPr>
          <p:cNvPr id="3" name="Text Placeholder 2"/>
          <p:cNvSpPr>
            <a:spLocks noGrp="1"/>
          </p:cNvSpPr>
          <p:nvPr>
            <p:ph type="body" idx="1"/>
          </p:nvPr>
        </p:nvSpPr>
        <p:spPr>
          <a:xfrm>
            <a:off x="613166" y="2412150"/>
            <a:ext cx="9108349" cy="2827107"/>
          </a:xfrm>
        </p:spPr>
        <p:txBody>
          <a:bodyPr>
            <a:normAutofit/>
          </a:bodyPr>
          <a:lstStyle/>
          <a:p>
            <a:r>
              <a:rPr lang="en-US" sz="2000" dirty="0"/>
              <a:t>A party in a case or a witness may provide his or her own interpreter at his or her own cost; however,</a:t>
            </a:r>
          </a:p>
          <a:p>
            <a:r>
              <a:rPr lang="en-US" sz="2400" b="1" dirty="0">
                <a:solidFill>
                  <a:srgbClr val="FF0000"/>
                </a:solidFill>
              </a:rPr>
              <a:t>they must first be made aware that an Interpreter will be made available at no cost to the litigant or witness;</a:t>
            </a:r>
          </a:p>
          <a:p>
            <a:r>
              <a:rPr lang="en-US" sz="2000" dirty="0"/>
              <a:t>then the Court shall make a reasonable inquiry to assure that the interpreter chosen by counsel is competent/qualified/licensed to provide Language Interpretation Services in compliance with both Federal and Texas law.</a:t>
            </a:r>
          </a:p>
          <a:p>
            <a:endParaRPr lang="en-US" dirty="0"/>
          </a:p>
        </p:txBody>
      </p:sp>
    </p:spTree>
    <p:extLst>
      <p:ext uri="{BB962C8B-B14F-4D97-AF65-F5344CB8AC3E}">
        <p14:creationId xmlns:p14="http://schemas.microsoft.com/office/powerpoint/2010/main" val="383630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1153" y="1597890"/>
            <a:ext cx="8596668" cy="4239491"/>
          </a:xfrm>
        </p:spPr>
        <p:txBody>
          <a:bodyPr>
            <a:normAutofit/>
          </a:bodyPr>
          <a:lstStyle/>
          <a:p>
            <a:r>
              <a:rPr lang="en-US" sz="2800" b="1" dirty="0">
                <a:solidFill>
                  <a:srgbClr val="FF0000"/>
                </a:solidFill>
              </a:rPr>
              <a:t>It is inappropriate for Court staff to request that an LEP person provide their own interpreter or use a family member or an attorney to act as an Interpreter.</a:t>
            </a:r>
          </a:p>
          <a:p>
            <a:endParaRPr lang="en-US" sz="2800" dirty="0"/>
          </a:p>
          <a:p>
            <a:endParaRPr lang="en-US" dirty="0"/>
          </a:p>
        </p:txBody>
      </p:sp>
    </p:spTree>
    <p:extLst>
      <p:ext uri="{BB962C8B-B14F-4D97-AF65-F5344CB8AC3E}">
        <p14:creationId xmlns:p14="http://schemas.microsoft.com/office/powerpoint/2010/main" val="32547430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3377" y="0"/>
            <a:ext cx="8596668" cy="1660600"/>
          </a:xfrm>
        </p:spPr>
        <p:txBody>
          <a:bodyPr>
            <a:normAutofit/>
          </a:bodyPr>
          <a:lstStyle/>
          <a:p>
            <a:r>
              <a:rPr lang="en-US" b="1" dirty="0"/>
              <a:t>Written Language Services</a:t>
            </a:r>
            <a:endParaRPr lang="en-US" dirty="0"/>
          </a:p>
        </p:txBody>
      </p:sp>
      <p:sp>
        <p:nvSpPr>
          <p:cNvPr id="3" name="Text Placeholder 2"/>
          <p:cNvSpPr>
            <a:spLocks noGrp="1"/>
          </p:cNvSpPr>
          <p:nvPr>
            <p:ph type="body" idx="1"/>
          </p:nvPr>
        </p:nvSpPr>
        <p:spPr>
          <a:xfrm>
            <a:off x="805672" y="1813730"/>
            <a:ext cx="8596668" cy="4388053"/>
          </a:xfrm>
        </p:spPr>
        <p:txBody>
          <a:bodyPr>
            <a:normAutofit lnSpcReduction="10000"/>
          </a:bodyPr>
          <a:lstStyle/>
          <a:p>
            <a:r>
              <a:rPr lang="en-US" sz="2800" dirty="0"/>
              <a:t>Written documents must also be translated into </a:t>
            </a:r>
          </a:p>
          <a:p>
            <a:r>
              <a:rPr lang="en-US" sz="2800" dirty="0">
                <a:solidFill>
                  <a:srgbClr val="FF0000"/>
                </a:solidFill>
              </a:rPr>
              <a:t>	Spanish</a:t>
            </a:r>
            <a:br>
              <a:rPr lang="en-US" sz="2800" dirty="0">
                <a:solidFill>
                  <a:srgbClr val="FF0000"/>
                </a:solidFill>
              </a:rPr>
            </a:br>
            <a:r>
              <a:rPr lang="en-US" sz="2800" dirty="0">
                <a:solidFill>
                  <a:srgbClr val="FF0000"/>
                </a:solidFill>
              </a:rPr>
              <a:t>	Vietnamese</a:t>
            </a:r>
            <a:br>
              <a:rPr lang="en-US" sz="2800" dirty="0">
                <a:solidFill>
                  <a:srgbClr val="FF0000"/>
                </a:solidFill>
              </a:rPr>
            </a:br>
            <a:r>
              <a:rPr lang="en-US" sz="2800" dirty="0">
                <a:solidFill>
                  <a:srgbClr val="FF0000"/>
                </a:solidFill>
              </a:rPr>
              <a:t>	Chinese</a:t>
            </a:r>
            <a:br>
              <a:rPr lang="en-US" sz="2800" dirty="0">
                <a:solidFill>
                  <a:srgbClr val="FF0000"/>
                </a:solidFill>
              </a:rPr>
            </a:br>
            <a:r>
              <a:rPr lang="en-US" sz="2800" dirty="0">
                <a:solidFill>
                  <a:srgbClr val="FF0000"/>
                </a:solidFill>
              </a:rPr>
              <a:t>	Urdu</a:t>
            </a:r>
            <a:br>
              <a:rPr lang="en-US" sz="2800" dirty="0">
                <a:solidFill>
                  <a:srgbClr val="FF0000"/>
                </a:solidFill>
              </a:rPr>
            </a:br>
            <a:r>
              <a:rPr lang="en-US" sz="2800" dirty="0">
                <a:solidFill>
                  <a:srgbClr val="FF0000"/>
                </a:solidFill>
              </a:rPr>
              <a:t>	Malayalam</a:t>
            </a:r>
            <a:br>
              <a:rPr lang="en-US" sz="2800" dirty="0">
                <a:solidFill>
                  <a:srgbClr val="FF0000"/>
                </a:solidFill>
              </a:rPr>
            </a:br>
            <a:r>
              <a:rPr lang="en-US" sz="2800" dirty="0">
                <a:solidFill>
                  <a:srgbClr val="FF0000"/>
                </a:solidFill>
              </a:rPr>
              <a:t>	Tagalog</a:t>
            </a:r>
            <a:br>
              <a:rPr lang="en-US" sz="2800" dirty="0">
                <a:solidFill>
                  <a:srgbClr val="FF0000"/>
                </a:solidFill>
              </a:rPr>
            </a:br>
            <a:r>
              <a:rPr lang="en-US" sz="2800" dirty="0">
                <a:solidFill>
                  <a:srgbClr val="FF0000"/>
                </a:solidFill>
              </a:rPr>
              <a:t>	Gujarati</a:t>
            </a:r>
            <a:br>
              <a:rPr lang="en-US" sz="2800" dirty="0">
                <a:solidFill>
                  <a:srgbClr val="FF0000"/>
                </a:solidFill>
              </a:rPr>
            </a:br>
            <a:r>
              <a:rPr lang="en-US" sz="2800" dirty="0">
                <a:solidFill>
                  <a:srgbClr val="FF0000"/>
                </a:solidFill>
              </a:rPr>
              <a:t>	Hindi</a:t>
            </a:r>
            <a:br>
              <a:rPr lang="en-US" sz="2800" dirty="0">
                <a:solidFill>
                  <a:srgbClr val="FF0000"/>
                </a:solidFill>
              </a:rPr>
            </a:br>
            <a:r>
              <a:rPr lang="en-US" sz="2800" dirty="0">
                <a:solidFill>
                  <a:srgbClr val="FF0000"/>
                </a:solidFill>
              </a:rPr>
              <a:t>	Arabic </a:t>
            </a:r>
          </a:p>
          <a:p>
            <a:endParaRPr lang="en-US" b="1" dirty="0"/>
          </a:p>
        </p:txBody>
      </p:sp>
    </p:spTree>
    <p:extLst>
      <p:ext uri="{BB962C8B-B14F-4D97-AF65-F5344CB8AC3E}">
        <p14:creationId xmlns:p14="http://schemas.microsoft.com/office/powerpoint/2010/main" val="244787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77333" y="192505"/>
            <a:ext cx="5514919" cy="1008223"/>
          </a:xfrm>
        </p:spPr>
        <p:txBody>
          <a:bodyPr>
            <a:normAutofit/>
          </a:bodyPr>
          <a:lstStyle/>
          <a:p>
            <a:r>
              <a:rPr lang="en-US" sz="4400" b="1" dirty="0"/>
              <a:t>Complaint Process</a:t>
            </a:r>
          </a:p>
        </p:txBody>
      </p:sp>
      <p:pic>
        <p:nvPicPr>
          <p:cNvPr id="8" name="Content Placeholder 7"/>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5101389" y="1159159"/>
            <a:ext cx="4443663" cy="5542538"/>
          </a:xfrm>
          <a:prstGeom prst="rect">
            <a:avLst/>
          </a:prstGeom>
        </p:spPr>
      </p:pic>
      <p:sp>
        <p:nvSpPr>
          <p:cNvPr id="7" name="Text Placeholder 6"/>
          <p:cNvSpPr>
            <a:spLocks noGrp="1"/>
          </p:cNvSpPr>
          <p:nvPr>
            <p:ph type="body" sz="half" idx="2"/>
          </p:nvPr>
        </p:nvSpPr>
        <p:spPr>
          <a:xfrm>
            <a:off x="293295" y="1473444"/>
            <a:ext cx="4471209" cy="5052291"/>
          </a:xfrm>
        </p:spPr>
        <p:txBody>
          <a:bodyPr>
            <a:normAutofit lnSpcReduction="10000"/>
          </a:bodyPr>
          <a:lstStyle/>
          <a:p>
            <a:pPr lvl="1"/>
            <a:r>
              <a:rPr lang="en-US" sz="2800" dirty="0"/>
              <a:t>Any individual who wants to report that:</a:t>
            </a:r>
          </a:p>
          <a:p>
            <a:pPr lvl="1"/>
            <a:r>
              <a:rPr lang="en-US" sz="2800" dirty="0"/>
              <a:t>requested interpreter services are not being provided; or</a:t>
            </a:r>
          </a:p>
          <a:p>
            <a:pPr lvl="1"/>
            <a:r>
              <a:rPr lang="en-US" sz="2800" dirty="0"/>
              <a:t>a language barrier (such as poor quality interpreting) exists</a:t>
            </a:r>
          </a:p>
          <a:p>
            <a:pPr lvl="1"/>
            <a:r>
              <a:rPr lang="en-US" sz="2800" dirty="0"/>
              <a:t>may complete a Language Access Complaint Form.</a:t>
            </a:r>
          </a:p>
        </p:txBody>
      </p:sp>
    </p:spTree>
    <p:extLst>
      <p:ext uri="{BB962C8B-B14F-4D97-AF65-F5344CB8AC3E}">
        <p14:creationId xmlns:p14="http://schemas.microsoft.com/office/powerpoint/2010/main" val="1437917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716048" cy="1320800"/>
          </a:xfrm>
        </p:spPr>
        <p:txBody>
          <a:bodyPr/>
          <a:lstStyle/>
          <a:p>
            <a:r>
              <a:rPr lang="en-US" b="1" dirty="0"/>
              <a:t>Introduction to the Fort Bend County Courts Language Access Plan</a:t>
            </a:r>
          </a:p>
        </p:txBody>
      </p:sp>
      <p:sp>
        <p:nvSpPr>
          <p:cNvPr id="3" name="Content Placeholder 2"/>
          <p:cNvSpPr>
            <a:spLocks noGrp="1"/>
          </p:cNvSpPr>
          <p:nvPr>
            <p:ph idx="1"/>
          </p:nvPr>
        </p:nvSpPr>
        <p:spPr>
          <a:xfrm>
            <a:off x="1162244" y="1938916"/>
            <a:ext cx="8596668" cy="4364902"/>
          </a:xfrm>
        </p:spPr>
        <p:txBody>
          <a:bodyPr>
            <a:noAutofit/>
          </a:bodyPr>
          <a:lstStyle/>
          <a:p>
            <a:pPr marL="0" indent="0">
              <a:buNone/>
            </a:pPr>
            <a:r>
              <a:rPr lang="en-US" sz="3000" dirty="0"/>
              <a:t>The Fort Bend County Courts at Law and District Courts are required by federal law to provide </a:t>
            </a:r>
            <a:r>
              <a:rPr lang="en-US" sz="3000" b="1" dirty="0"/>
              <a:t>meaningful access </a:t>
            </a:r>
            <a:r>
              <a:rPr lang="en-US" sz="3000" dirty="0"/>
              <a:t>to all </a:t>
            </a:r>
            <a:r>
              <a:rPr lang="en-US" sz="3000" dirty="0">
                <a:ea typeface="Calibri" panose="020F0502020204030204" pitchFamily="34" charset="0"/>
              </a:rPr>
              <a:t>limited English proficient(LEP)</a:t>
            </a:r>
            <a:r>
              <a:rPr lang="en-US" sz="3000" dirty="0"/>
              <a:t> individuals.</a:t>
            </a:r>
          </a:p>
          <a:p>
            <a:pPr marL="0" indent="0">
              <a:buNone/>
            </a:pPr>
            <a:endParaRPr lang="en-US" sz="1100" dirty="0"/>
          </a:p>
          <a:p>
            <a:pPr marL="0" indent="0">
              <a:buNone/>
            </a:pPr>
            <a:r>
              <a:rPr lang="en-US" sz="3000" dirty="0">
                <a:ea typeface="Calibri" panose="020F0502020204030204" pitchFamily="34" charset="0"/>
              </a:rPr>
              <a:t>An LEP individual is a someone who does not speak English as their primary language and who has a limited ability to read, speak, write, or understand the English language.  </a:t>
            </a:r>
            <a:r>
              <a:rPr lang="en-US" sz="3000" dirty="0"/>
              <a:t> </a:t>
            </a:r>
          </a:p>
        </p:txBody>
      </p:sp>
    </p:spTree>
    <p:extLst>
      <p:ext uri="{BB962C8B-B14F-4D97-AF65-F5344CB8AC3E}">
        <p14:creationId xmlns:p14="http://schemas.microsoft.com/office/powerpoint/2010/main" val="21222600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77333" y="192505"/>
            <a:ext cx="5514919" cy="1008223"/>
          </a:xfrm>
        </p:spPr>
        <p:txBody>
          <a:bodyPr>
            <a:normAutofit/>
          </a:bodyPr>
          <a:lstStyle/>
          <a:p>
            <a:r>
              <a:rPr lang="en-US" sz="4400" b="1" dirty="0"/>
              <a:t>Complaint Process</a:t>
            </a:r>
          </a:p>
        </p:txBody>
      </p:sp>
      <p:pic>
        <p:nvPicPr>
          <p:cNvPr id="8" name="Content Placeholder 7"/>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5101389" y="1159159"/>
            <a:ext cx="4443663" cy="5542538"/>
          </a:xfrm>
          <a:prstGeom prst="rect">
            <a:avLst/>
          </a:prstGeom>
        </p:spPr>
      </p:pic>
      <p:sp>
        <p:nvSpPr>
          <p:cNvPr id="7" name="Text Placeholder 6"/>
          <p:cNvSpPr>
            <a:spLocks noGrp="1"/>
          </p:cNvSpPr>
          <p:nvPr>
            <p:ph type="body" sz="half" idx="2"/>
          </p:nvPr>
        </p:nvSpPr>
        <p:spPr>
          <a:xfrm>
            <a:off x="293295" y="1473444"/>
            <a:ext cx="4471209" cy="5052291"/>
          </a:xfrm>
        </p:spPr>
        <p:txBody>
          <a:bodyPr>
            <a:normAutofit/>
          </a:bodyPr>
          <a:lstStyle/>
          <a:p>
            <a:r>
              <a:rPr lang="en-US" sz="2800" dirty="0">
                <a:solidFill>
                  <a:schemeClr val="accent1">
                    <a:lumMod val="50000"/>
                  </a:schemeClr>
                </a:solidFill>
              </a:rPr>
              <a:t>Complaint forms can be found:</a:t>
            </a:r>
          </a:p>
          <a:p>
            <a:pPr marL="457200" indent="-457200">
              <a:buFont typeface="Arial" panose="020B0604020202020204" pitchFamily="34" charset="0"/>
              <a:buChar char="•"/>
            </a:pPr>
            <a:r>
              <a:rPr lang="en-US" sz="2800" dirty="0">
                <a:solidFill>
                  <a:schemeClr val="accent1">
                    <a:lumMod val="50000"/>
                  </a:schemeClr>
                </a:solidFill>
              </a:rPr>
              <a:t>at the entrance to the Justice Center,</a:t>
            </a:r>
          </a:p>
          <a:p>
            <a:pPr marL="457200" indent="-457200">
              <a:buFont typeface="Arial" panose="020B0604020202020204" pitchFamily="34" charset="0"/>
              <a:buChar char="•"/>
            </a:pPr>
            <a:r>
              <a:rPr lang="en-US" sz="2800" dirty="0">
                <a:solidFill>
                  <a:schemeClr val="accent1">
                    <a:lumMod val="50000"/>
                  </a:schemeClr>
                </a:solidFill>
              </a:rPr>
              <a:t>the information desk on the first floor,</a:t>
            </a:r>
          </a:p>
          <a:p>
            <a:pPr marL="457200" indent="-457200">
              <a:buFont typeface="Arial" panose="020B0604020202020204" pitchFamily="34" charset="0"/>
              <a:buChar char="•"/>
            </a:pPr>
            <a:r>
              <a:rPr lang="en-US" sz="2800" dirty="0">
                <a:solidFill>
                  <a:schemeClr val="accent1">
                    <a:lumMod val="50000"/>
                  </a:schemeClr>
                </a:solidFill>
              </a:rPr>
              <a:t>in each courtroom,</a:t>
            </a:r>
          </a:p>
          <a:p>
            <a:pPr marL="457200" indent="-457200">
              <a:buFont typeface="Arial" panose="020B0604020202020204" pitchFamily="34" charset="0"/>
              <a:buChar char="•"/>
            </a:pPr>
            <a:r>
              <a:rPr lang="en-US" sz="2800" dirty="0">
                <a:solidFill>
                  <a:schemeClr val="accent1">
                    <a:lumMod val="50000"/>
                  </a:schemeClr>
                </a:solidFill>
              </a:rPr>
              <a:t>or by request from the Language Access Director.</a:t>
            </a:r>
          </a:p>
        </p:txBody>
      </p:sp>
    </p:spTree>
    <p:extLst>
      <p:ext uri="{BB962C8B-B14F-4D97-AF65-F5344CB8AC3E}">
        <p14:creationId xmlns:p14="http://schemas.microsoft.com/office/powerpoint/2010/main" val="10546278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872" y="1395662"/>
            <a:ext cx="8596668" cy="4533403"/>
          </a:xfrm>
        </p:spPr>
        <p:txBody>
          <a:bodyPr>
            <a:normAutofit fontScale="92500" lnSpcReduction="10000"/>
          </a:bodyPr>
          <a:lstStyle/>
          <a:p>
            <a:endParaRPr lang="en-US" dirty="0"/>
          </a:p>
          <a:p>
            <a:r>
              <a:rPr lang="en-US" sz="2800" dirty="0"/>
              <a:t>The LAD will routinely review the LAP for any required modifications resulting from changes to federal or state laws, demographic shifts, or operating procedures. </a:t>
            </a:r>
          </a:p>
          <a:p>
            <a:endParaRPr lang="en-US" sz="2800" dirty="0"/>
          </a:p>
          <a:p>
            <a:r>
              <a:rPr lang="en-US" sz="2800" dirty="0"/>
              <a:t>We welcome your comments and suggestions!</a:t>
            </a:r>
          </a:p>
          <a:p>
            <a:endParaRPr lang="en-US" sz="2800" dirty="0"/>
          </a:p>
          <a:p>
            <a:r>
              <a:rPr lang="en-US" sz="2800" dirty="0"/>
              <a:t>Your input will help make Language Access Services available for all</a:t>
            </a:r>
            <a:r>
              <a:rPr lang="en-US" dirty="0"/>
              <a:t>.</a:t>
            </a:r>
          </a:p>
          <a:p>
            <a:pPr marL="0" indent="0">
              <a:buNone/>
            </a:pPr>
            <a:r>
              <a:rPr lang="en-US" dirty="0"/>
              <a:t> </a:t>
            </a:r>
          </a:p>
          <a:p>
            <a:endParaRPr lang="en-US" dirty="0"/>
          </a:p>
        </p:txBody>
      </p:sp>
      <p:sp>
        <p:nvSpPr>
          <p:cNvPr id="4" name="Title 1">
            <a:extLst>
              <a:ext uri="{FF2B5EF4-FFF2-40B4-BE49-F238E27FC236}">
                <a16:creationId xmlns:a16="http://schemas.microsoft.com/office/drawing/2014/main" id="{43DFFE5F-5AC2-4FBA-A78F-7613AF267D59}"/>
              </a:ext>
            </a:extLst>
          </p:cNvPr>
          <p:cNvSpPr>
            <a:spLocks noGrp="1"/>
          </p:cNvSpPr>
          <p:nvPr>
            <p:ph type="title"/>
          </p:nvPr>
        </p:nvSpPr>
        <p:spPr>
          <a:xfrm>
            <a:off x="436703" y="417094"/>
            <a:ext cx="8596668" cy="834189"/>
          </a:xfrm>
        </p:spPr>
        <p:txBody>
          <a:bodyPr>
            <a:normAutofit/>
          </a:bodyPr>
          <a:lstStyle/>
          <a:p>
            <a:r>
              <a:rPr lang="en-US" sz="4400" b="1" dirty="0"/>
              <a:t>Evaluation and Update of LAP</a:t>
            </a:r>
            <a:endParaRPr lang="en-US" sz="4400" dirty="0"/>
          </a:p>
        </p:txBody>
      </p:sp>
    </p:spTree>
    <p:extLst>
      <p:ext uri="{BB962C8B-B14F-4D97-AF65-F5344CB8AC3E}">
        <p14:creationId xmlns:p14="http://schemas.microsoft.com/office/powerpoint/2010/main" val="6312660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Contact Information		</a:t>
            </a:r>
          </a:p>
        </p:txBody>
      </p:sp>
      <p:sp>
        <p:nvSpPr>
          <p:cNvPr id="3" name="Content Placeholder 2"/>
          <p:cNvSpPr>
            <a:spLocks noGrp="1"/>
          </p:cNvSpPr>
          <p:nvPr>
            <p:ph idx="1"/>
          </p:nvPr>
        </p:nvSpPr>
        <p:spPr/>
        <p:txBody>
          <a:bodyPr>
            <a:normAutofit fontScale="92500" lnSpcReduction="20000"/>
          </a:bodyPr>
          <a:lstStyle/>
          <a:p>
            <a:pPr marL="0" indent="0">
              <a:buNone/>
            </a:pPr>
            <a:r>
              <a:rPr lang="en-US" sz="2800" dirty="0"/>
              <a:t>When in doubt, contact the Language Access Director or your Court Coordinator for assistance.</a:t>
            </a:r>
          </a:p>
          <a:p>
            <a:pPr marL="0" indent="0">
              <a:buNone/>
            </a:pPr>
            <a:endParaRPr lang="en-US" sz="2800" dirty="0"/>
          </a:p>
          <a:p>
            <a:pPr marL="0" indent="0">
              <a:buNone/>
            </a:pPr>
            <a:r>
              <a:rPr lang="en-US" sz="3200" b="1" dirty="0"/>
              <a:t>Language Access Director</a:t>
            </a:r>
          </a:p>
          <a:p>
            <a:pPr marL="0" indent="0">
              <a:buNone/>
            </a:pPr>
            <a:r>
              <a:rPr lang="en-US" sz="3200" b="1" dirty="0"/>
              <a:t>Cecilia Lopez-Flores</a:t>
            </a:r>
          </a:p>
          <a:p>
            <a:pPr marL="0" indent="0">
              <a:buNone/>
            </a:pPr>
            <a:r>
              <a:rPr lang="en-US" sz="3200" b="1" dirty="0">
                <a:hlinkClick r:id="rId2"/>
              </a:rPr>
              <a:t>languageaccess@fbctx.gov</a:t>
            </a:r>
            <a:endParaRPr lang="en-US" sz="3200" b="1" dirty="0"/>
          </a:p>
          <a:p>
            <a:r>
              <a:rPr lang="en-US" sz="3200" b="1" dirty="0" err="1"/>
              <a:t>Ph</a:t>
            </a:r>
            <a:r>
              <a:rPr lang="en-US" sz="3200" b="1" dirty="0"/>
              <a:t>  (281) 633-7658</a:t>
            </a:r>
          </a:p>
          <a:p>
            <a:r>
              <a:rPr lang="en-US" sz="3200" b="1" dirty="0"/>
              <a:t>Cell (281) 383-8304</a:t>
            </a:r>
          </a:p>
          <a:p>
            <a:pPr marL="0" indent="0">
              <a:buNone/>
            </a:pP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63804" y="3285050"/>
            <a:ext cx="2067234" cy="2756312"/>
          </a:xfrm>
          <a:prstGeom prst="rect">
            <a:avLst/>
          </a:prstGeom>
        </p:spPr>
      </p:pic>
    </p:spTree>
    <p:extLst>
      <p:ext uri="{BB962C8B-B14F-4D97-AF65-F5344CB8AC3E}">
        <p14:creationId xmlns:p14="http://schemas.microsoft.com/office/powerpoint/2010/main" val="2307015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1324494" y="676763"/>
            <a:ext cx="8221287" cy="5201424"/>
          </a:xfrm>
          <a:prstGeom prst="rect">
            <a:avLst/>
          </a:prstGeom>
        </p:spPr>
        <p:txBody>
          <a:bodyPr wrap="square">
            <a:spAutoFit/>
          </a:bodyPr>
          <a:lstStyle/>
          <a:p>
            <a:r>
              <a:rPr lang="en-US" sz="3200" dirty="0"/>
              <a:t>Language Assistance means providing interpretation (oral language) services or translation (written language) services to individuals who have limited English proficiency or LEP.</a:t>
            </a:r>
          </a:p>
          <a:p>
            <a:endParaRPr lang="en-US" sz="3200" dirty="0"/>
          </a:p>
          <a:p>
            <a:r>
              <a:rPr lang="en-US" sz="2800" dirty="0"/>
              <a:t>Our mission is to place LEP persons on an </a:t>
            </a:r>
            <a:r>
              <a:rPr lang="en-US" sz="2800" b="1" dirty="0"/>
              <a:t>equal footing</a:t>
            </a:r>
            <a:r>
              <a:rPr lang="en-US" sz="2800" dirty="0"/>
              <a:t> with those who understand English by providing quality language professionals and to reaffirm our commitment to meaningful access to justice for all.</a:t>
            </a:r>
          </a:p>
        </p:txBody>
      </p:sp>
    </p:spTree>
    <p:extLst>
      <p:ext uri="{BB962C8B-B14F-4D97-AF65-F5344CB8AC3E}">
        <p14:creationId xmlns:p14="http://schemas.microsoft.com/office/powerpoint/2010/main" val="355528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D1C1D7-3513-4C3A-955B-0F2065F7A18D}"/>
              </a:ext>
            </a:extLst>
          </p:cNvPr>
          <p:cNvSpPr txBox="1"/>
          <p:nvPr/>
        </p:nvSpPr>
        <p:spPr>
          <a:xfrm>
            <a:off x="1108362" y="886691"/>
            <a:ext cx="8160329" cy="5139869"/>
          </a:xfrm>
          <a:prstGeom prst="rect">
            <a:avLst/>
          </a:prstGeom>
          <a:noFill/>
        </p:spPr>
        <p:txBody>
          <a:bodyPr wrap="square" rtlCol="0">
            <a:spAutoFit/>
          </a:bodyPr>
          <a:lstStyle/>
          <a:p>
            <a:r>
              <a:rPr lang="en-US" sz="3200" dirty="0"/>
              <a:t>Fort Bend County (FBC) will “institute a language access program that will provide language assistance services at no cost to LEP individuals in all civil and criminal cases in FBC Courts and to implement policies and procedures that are compliant with Title VI” of the Civil Rights Act of 1964 and its regulations.</a:t>
            </a:r>
          </a:p>
          <a:p>
            <a:endParaRPr lang="en-US" sz="3200" dirty="0"/>
          </a:p>
          <a:p>
            <a:pPr lvl="2"/>
            <a:r>
              <a:rPr lang="en-US" sz="2000" dirty="0"/>
              <a:t>June 28, 2021 Memorandum of Agreement with U.S. Department of Justice, II.B., </a:t>
            </a:r>
            <a:r>
              <a:rPr lang="en-US" sz="2000" dirty="0">
                <a:hlinkClick r:id="rId2"/>
              </a:rPr>
              <a:t>https://go.usa.gov/xecnF</a:t>
            </a:r>
            <a:r>
              <a:rPr lang="en-US" sz="2000" dirty="0"/>
              <a:t>.   </a:t>
            </a:r>
          </a:p>
        </p:txBody>
      </p:sp>
    </p:spTree>
    <p:extLst>
      <p:ext uri="{BB962C8B-B14F-4D97-AF65-F5344CB8AC3E}">
        <p14:creationId xmlns:p14="http://schemas.microsoft.com/office/powerpoint/2010/main" val="748287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are the roles and responsibilities of the LAD?</a:t>
            </a:r>
          </a:p>
        </p:txBody>
      </p:sp>
      <p:sp>
        <p:nvSpPr>
          <p:cNvPr id="5" name="Content Placeholder 4"/>
          <p:cNvSpPr>
            <a:spLocks noGrp="1"/>
          </p:cNvSpPr>
          <p:nvPr>
            <p:ph idx="1"/>
          </p:nvPr>
        </p:nvSpPr>
        <p:spPr/>
        <p:txBody>
          <a:bodyPr>
            <a:normAutofit fontScale="92500" lnSpcReduction="20000"/>
          </a:bodyPr>
          <a:lstStyle/>
          <a:p>
            <a:r>
              <a:rPr lang="en-US" sz="3600" dirty="0"/>
              <a:t>The LAD provides: </a:t>
            </a:r>
          </a:p>
          <a:p>
            <a:pPr lvl="2"/>
            <a:r>
              <a:rPr lang="en-US" sz="2800" dirty="0"/>
              <a:t>Language Interpretation Services in Spanish during court proceedings and translation of written documents</a:t>
            </a:r>
          </a:p>
          <a:p>
            <a:pPr lvl="2"/>
            <a:r>
              <a:rPr lang="en-US" sz="2800" dirty="0"/>
              <a:t>Schedules master licensed interpreters (where applicable) to provide Language Interpretation Services for the Courts in languages other than Spanish; and</a:t>
            </a:r>
          </a:p>
          <a:p>
            <a:pPr lvl="2"/>
            <a:r>
              <a:rPr lang="en-US" sz="2800" dirty="0"/>
              <a:t>Assists in developing policies, forms, and procedures to administer the LAP.</a:t>
            </a:r>
          </a:p>
          <a:p>
            <a:pPr lvl="2"/>
            <a:endParaRPr lang="en-US" dirty="0"/>
          </a:p>
          <a:p>
            <a:pPr lvl="1"/>
            <a:endParaRPr lang="en-US" dirty="0"/>
          </a:p>
        </p:txBody>
      </p:sp>
    </p:spTree>
    <p:extLst>
      <p:ext uri="{BB962C8B-B14F-4D97-AF65-F5344CB8AC3E}">
        <p14:creationId xmlns:p14="http://schemas.microsoft.com/office/powerpoint/2010/main" val="366504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25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425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550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Roles of LAD and Court Coordinator</a:t>
            </a:r>
          </a:p>
        </p:txBody>
      </p:sp>
      <p:sp>
        <p:nvSpPr>
          <p:cNvPr id="3" name="Content Placeholder 2"/>
          <p:cNvSpPr>
            <a:spLocks noGrp="1"/>
          </p:cNvSpPr>
          <p:nvPr>
            <p:ph idx="1"/>
          </p:nvPr>
        </p:nvSpPr>
        <p:spPr>
          <a:xfrm>
            <a:off x="578860" y="1780761"/>
            <a:ext cx="8410395" cy="4212076"/>
          </a:xfrm>
        </p:spPr>
        <p:txBody>
          <a:bodyPr>
            <a:normAutofit/>
          </a:bodyPr>
          <a:lstStyle/>
          <a:p>
            <a:r>
              <a:rPr lang="en-US" sz="2800" dirty="0"/>
              <a:t>LEP individuals may contact the LAD or the Courts’ Coordinator via the phone, in Court, by e-mail, or other means. </a:t>
            </a:r>
          </a:p>
          <a:p>
            <a:r>
              <a:rPr lang="en-US" sz="2800" dirty="0"/>
              <a:t>The Courts have designated each Court Coordinator as the primary point of contact for all LEP services. </a:t>
            </a:r>
          </a:p>
        </p:txBody>
      </p:sp>
    </p:spTree>
    <p:extLst>
      <p:ext uri="{BB962C8B-B14F-4D97-AF65-F5344CB8AC3E}">
        <p14:creationId xmlns:p14="http://schemas.microsoft.com/office/powerpoint/2010/main" val="341571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06824" y="1041404"/>
            <a:ext cx="4130194" cy="1278466"/>
          </a:xfrm>
        </p:spPr>
        <p:txBody>
          <a:bodyPr>
            <a:noAutofit/>
          </a:bodyPr>
          <a:lstStyle/>
          <a:p>
            <a:r>
              <a:rPr lang="en-US" sz="2800" b="1" dirty="0"/>
              <a:t>What non-English languages are spoken in Fort Bend County?</a:t>
            </a:r>
          </a:p>
        </p:txBody>
      </p:sp>
      <p:sp>
        <p:nvSpPr>
          <p:cNvPr id="3" name="Content Placeholder 2"/>
          <p:cNvSpPr>
            <a:spLocks noGrp="1"/>
          </p:cNvSpPr>
          <p:nvPr>
            <p:ph idx="1"/>
          </p:nvPr>
        </p:nvSpPr>
        <p:spPr>
          <a:xfrm>
            <a:off x="5467042" y="985978"/>
            <a:ext cx="2624013" cy="5526437"/>
          </a:xfrm>
        </p:spPr>
        <p:txBody>
          <a:bodyPr/>
          <a:lstStyle/>
          <a:p>
            <a:r>
              <a:rPr lang="en-US" sz="2800" dirty="0">
                <a:solidFill>
                  <a:srgbClr val="FF0000"/>
                </a:solidFill>
              </a:rPr>
              <a:t>Spanish</a:t>
            </a:r>
          </a:p>
          <a:p>
            <a:r>
              <a:rPr lang="en-US" sz="2800" dirty="0">
                <a:solidFill>
                  <a:srgbClr val="FF0000"/>
                </a:solidFill>
              </a:rPr>
              <a:t>Vietnamese</a:t>
            </a:r>
          </a:p>
          <a:p>
            <a:r>
              <a:rPr lang="en-US" sz="2800" dirty="0">
                <a:solidFill>
                  <a:srgbClr val="FF0000"/>
                </a:solidFill>
              </a:rPr>
              <a:t>Chinese</a:t>
            </a:r>
          </a:p>
          <a:p>
            <a:r>
              <a:rPr lang="en-US" sz="2800" dirty="0">
                <a:solidFill>
                  <a:srgbClr val="FF0000"/>
                </a:solidFill>
              </a:rPr>
              <a:t>Urdu</a:t>
            </a:r>
          </a:p>
          <a:p>
            <a:r>
              <a:rPr lang="en-US" sz="2800" dirty="0">
                <a:solidFill>
                  <a:srgbClr val="FF0000"/>
                </a:solidFill>
              </a:rPr>
              <a:t>Malayalam</a:t>
            </a:r>
          </a:p>
          <a:p>
            <a:r>
              <a:rPr lang="en-US" sz="2800" dirty="0">
                <a:solidFill>
                  <a:srgbClr val="FF0000"/>
                </a:solidFill>
              </a:rPr>
              <a:t>Tagalog</a:t>
            </a:r>
          </a:p>
          <a:p>
            <a:r>
              <a:rPr lang="en-US" sz="2800" dirty="0">
                <a:solidFill>
                  <a:srgbClr val="FF0000"/>
                </a:solidFill>
              </a:rPr>
              <a:t>Gujarati</a:t>
            </a:r>
          </a:p>
          <a:p>
            <a:r>
              <a:rPr lang="en-US" sz="2800" dirty="0">
                <a:solidFill>
                  <a:srgbClr val="FF0000"/>
                </a:solidFill>
              </a:rPr>
              <a:t>Hindi</a:t>
            </a:r>
          </a:p>
          <a:p>
            <a:r>
              <a:rPr lang="en-US" sz="2800" dirty="0">
                <a:solidFill>
                  <a:srgbClr val="FF0000"/>
                </a:solidFill>
              </a:rPr>
              <a:t> Arabic </a:t>
            </a:r>
          </a:p>
          <a:p>
            <a:endParaRPr lang="en-US" dirty="0"/>
          </a:p>
        </p:txBody>
      </p:sp>
      <p:sp>
        <p:nvSpPr>
          <p:cNvPr id="4" name="Text Placeholder 3"/>
          <p:cNvSpPr>
            <a:spLocks noGrp="1"/>
          </p:cNvSpPr>
          <p:nvPr>
            <p:ph type="body" sz="half" idx="2"/>
          </p:nvPr>
        </p:nvSpPr>
        <p:spPr>
          <a:xfrm>
            <a:off x="1120677" y="2410691"/>
            <a:ext cx="3936232" cy="1787045"/>
          </a:xfrm>
        </p:spPr>
        <p:txBody>
          <a:bodyPr>
            <a:normAutofit/>
          </a:bodyPr>
          <a:lstStyle/>
          <a:p>
            <a:r>
              <a:rPr lang="en-US" sz="2000" dirty="0"/>
              <a:t>According to the 2010 census data, nine (9) languages other than English spoken at home by at least one thousand (1,000) Fort Bend County LEP residents.</a:t>
            </a:r>
          </a:p>
        </p:txBody>
      </p:sp>
    </p:spTree>
    <p:extLst>
      <p:ext uri="{BB962C8B-B14F-4D97-AF65-F5344CB8AC3E}">
        <p14:creationId xmlns:p14="http://schemas.microsoft.com/office/powerpoint/2010/main" val="1260462873"/>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 Placeholder 3"/>
          <p:cNvSpPr>
            <a:spLocks noGrp="1"/>
          </p:cNvSpPr>
          <p:nvPr>
            <p:ph type="body" sz="half" idx="2"/>
          </p:nvPr>
        </p:nvSpPr>
        <p:spPr>
          <a:xfrm>
            <a:off x="1048427" y="1629725"/>
            <a:ext cx="3854528" cy="2584449"/>
          </a:xfrm>
        </p:spPr>
        <p:txBody>
          <a:bodyPr>
            <a:noAutofit/>
          </a:bodyPr>
          <a:lstStyle/>
          <a:p>
            <a:r>
              <a:rPr lang="en-US" sz="3200" dirty="0"/>
              <a:t>In addition to these 9 languages, many other languages are spoken in Fort Bend County. </a:t>
            </a:r>
          </a:p>
        </p:txBody>
      </p:sp>
      <p:sp>
        <p:nvSpPr>
          <p:cNvPr id="9" name="Rectangle 8"/>
          <p:cNvSpPr/>
          <p:nvPr/>
        </p:nvSpPr>
        <p:spPr>
          <a:xfrm>
            <a:off x="5192684" y="1588170"/>
            <a:ext cx="4511040" cy="2554545"/>
          </a:xfrm>
          <a:prstGeom prst="rect">
            <a:avLst/>
          </a:prstGeom>
        </p:spPr>
        <p:txBody>
          <a:bodyPr wrap="square">
            <a:spAutoFit/>
          </a:bodyPr>
          <a:lstStyle/>
          <a:p>
            <a:r>
              <a:rPr lang="en-US" sz="3200" dirty="0">
                <a:solidFill>
                  <a:schemeClr val="accent2">
                    <a:lumMod val="75000"/>
                  </a:schemeClr>
                </a:solidFill>
              </a:rPr>
              <a:t>The Court will provide “meaningful access” to all LEP persons who speak a language other than English. </a:t>
            </a:r>
          </a:p>
        </p:txBody>
      </p:sp>
    </p:spTree>
    <p:extLst>
      <p:ext uri="{BB962C8B-B14F-4D97-AF65-F5344CB8AC3E}">
        <p14:creationId xmlns:p14="http://schemas.microsoft.com/office/powerpoint/2010/main" val="469147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5094</TotalTime>
  <Words>1523</Words>
  <Application>Microsoft Office PowerPoint</Application>
  <PresentationFormat>Widescreen</PresentationFormat>
  <Paragraphs>119</Paragraphs>
  <Slides>32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Trebuchet MS</vt:lpstr>
      <vt:lpstr>Wingdings 3</vt:lpstr>
      <vt:lpstr>Facet</vt:lpstr>
      <vt:lpstr>FORT BEND COUNTY COURTS LANGUAGE ACCESS  COMMUNITY MEETING 2021</vt:lpstr>
      <vt:lpstr>Language Access Director (LAD)</vt:lpstr>
      <vt:lpstr>Introduction to the Fort Bend County Courts Language Access Plan</vt:lpstr>
      <vt:lpstr>PowerPoint Presentation</vt:lpstr>
      <vt:lpstr>PowerPoint Presentation</vt:lpstr>
      <vt:lpstr>What are the roles and responsibilities of the LAD?</vt:lpstr>
      <vt:lpstr>Roles of LAD and Court Coordinator</vt:lpstr>
      <vt:lpstr>What non-English languages are spoken in Fort Bend County?</vt:lpstr>
      <vt:lpstr>PowerPoint Presentation</vt:lpstr>
      <vt:lpstr>When Must Language Access Services Be Provided? </vt:lpstr>
      <vt:lpstr>For Criminal Cases…</vt:lpstr>
      <vt:lpstr>When filing a civil matter… </vt:lpstr>
      <vt:lpstr>Court Operations </vt:lpstr>
      <vt:lpstr>What resources are available to help identify and assist LEP individuals?</vt:lpstr>
      <vt:lpstr>“I speak” cards</vt:lpstr>
      <vt:lpstr>“I speak” cards</vt:lpstr>
      <vt:lpstr>PowerPoint Presentation</vt:lpstr>
      <vt:lpstr>These forms are available in:          If the person who needs assistance speaks a language other than the 9 identified languages, staff can contact an over-the-phone interpreter for assistance in filling out the form.</vt:lpstr>
      <vt:lpstr>Completed forms must be submitted to the Court Coordinator or the Language Access Director at least 72 hours before any appearance, hearing, or trial at which counsel reasonably anticipates the need for language interpretation in one of the nine identified languages:</vt:lpstr>
      <vt:lpstr> Counsel or a pro se individual should give fourteen (14) days notice for the need of Language Interpretation Services in any other language.   Matter(s) may be adjourned/reset at the Court’s discretion and in the interest of justice when licensed/qualified interpreters cannot be timely located, in accordance with applicable law. </vt:lpstr>
      <vt:lpstr>Interpreting Services Request Form</vt:lpstr>
      <vt:lpstr>Not everyone can serve as a court interpreter.</vt:lpstr>
      <vt:lpstr>Master Interpreters or MI’s</vt:lpstr>
      <vt:lpstr>PowerPoint Presentation</vt:lpstr>
      <vt:lpstr>PowerPoint Presentation</vt:lpstr>
      <vt:lpstr>Can an LEP person provide their own interpreter?</vt:lpstr>
      <vt:lpstr>PowerPoint Presentation</vt:lpstr>
      <vt:lpstr>Written Language Services</vt:lpstr>
      <vt:lpstr>Complaint Process</vt:lpstr>
      <vt:lpstr>Complaint Process</vt:lpstr>
      <vt:lpstr>Evaluation and Update of LAP</vt:lpstr>
      <vt:lpstr>Contact Information  </vt:lpstr>
    </vt:vector>
  </TitlesOfParts>
  <Company>FBC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FORT BEND COUNTY COURTS LANGUAGE ACCESS TRAINING 2021</dc:title>
  <dc:creator>Ahmed, Huma</dc:creator>
  <cp:lastModifiedBy>Ahmed, Huma</cp:lastModifiedBy>
  <cp:revision>66</cp:revision>
  <dcterms:created xsi:type="dcterms:W3CDTF">2021-10-13T21:38:46Z</dcterms:created>
  <dcterms:modified xsi:type="dcterms:W3CDTF">2022-01-10T17:44:50Z</dcterms:modified>
</cp:coreProperties>
</file>