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handoutMasterIdLst>
    <p:handoutMasterId r:id="rId71"/>
  </p:handoutMasterIdLst>
  <p:sldIdLst>
    <p:sldId id="320" r:id="rId2"/>
    <p:sldId id="357" r:id="rId3"/>
    <p:sldId id="318" r:id="rId4"/>
    <p:sldId id="322" r:id="rId5"/>
    <p:sldId id="313" r:id="rId6"/>
    <p:sldId id="319" r:id="rId7"/>
    <p:sldId id="317" r:id="rId8"/>
    <p:sldId id="316" r:id="rId9"/>
    <p:sldId id="315" r:id="rId10"/>
    <p:sldId id="327" r:id="rId11"/>
    <p:sldId id="328" r:id="rId12"/>
    <p:sldId id="329" r:id="rId13"/>
    <p:sldId id="369" r:id="rId14"/>
    <p:sldId id="330" r:id="rId15"/>
    <p:sldId id="257" r:id="rId16"/>
    <p:sldId id="258" r:id="rId17"/>
    <p:sldId id="261" r:id="rId18"/>
    <p:sldId id="262" r:id="rId19"/>
    <p:sldId id="360" r:id="rId20"/>
    <p:sldId id="321" r:id="rId21"/>
    <p:sldId id="272" r:id="rId22"/>
    <p:sldId id="309" r:id="rId23"/>
    <p:sldId id="310" r:id="rId24"/>
    <p:sldId id="286" r:id="rId25"/>
    <p:sldId id="288" r:id="rId26"/>
    <p:sldId id="289" r:id="rId27"/>
    <p:sldId id="290" r:id="rId28"/>
    <p:sldId id="294" r:id="rId29"/>
    <p:sldId id="306" r:id="rId30"/>
    <p:sldId id="370" r:id="rId31"/>
    <p:sldId id="371" r:id="rId32"/>
    <p:sldId id="325" r:id="rId33"/>
    <p:sldId id="372" r:id="rId34"/>
    <p:sldId id="326" r:id="rId35"/>
    <p:sldId id="301" r:id="rId36"/>
    <p:sldId id="302" r:id="rId37"/>
    <p:sldId id="303" r:id="rId38"/>
    <p:sldId id="304" r:id="rId39"/>
    <p:sldId id="305" r:id="rId40"/>
    <p:sldId id="361" r:id="rId41"/>
    <p:sldId id="362" r:id="rId42"/>
    <p:sldId id="323" r:id="rId43"/>
    <p:sldId id="331" r:id="rId44"/>
    <p:sldId id="332" r:id="rId45"/>
    <p:sldId id="333" r:id="rId46"/>
    <p:sldId id="367" r:id="rId47"/>
    <p:sldId id="334" r:id="rId48"/>
    <p:sldId id="338" r:id="rId49"/>
    <p:sldId id="368" r:id="rId50"/>
    <p:sldId id="339" r:id="rId51"/>
    <p:sldId id="364" r:id="rId52"/>
    <p:sldId id="365" r:id="rId53"/>
    <p:sldId id="366" r:id="rId54"/>
    <p:sldId id="340" r:id="rId55"/>
    <p:sldId id="341" r:id="rId56"/>
    <p:sldId id="342" r:id="rId57"/>
    <p:sldId id="343" r:id="rId58"/>
    <p:sldId id="344" r:id="rId59"/>
    <p:sldId id="345" r:id="rId60"/>
    <p:sldId id="346" r:id="rId61"/>
    <p:sldId id="347" r:id="rId62"/>
    <p:sldId id="348" r:id="rId63"/>
    <p:sldId id="349" r:id="rId64"/>
    <p:sldId id="350" r:id="rId65"/>
    <p:sldId id="351" r:id="rId66"/>
    <p:sldId id="352" r:id="rId67"/>
    <p:sldId id="353" r:id="rId68"/>
    <p:sldId id="359" r:id="rId69"/>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94660"/>
  </p:normalViewPr>
  <p:slideViewPr>
    <p:cSldViewPr>
      <p:cViewPr varScale="1">
        <p:scale>
          <a:sx n="71" d="100"/>
          <a:sy n="71" d="100"/>
        </p:scale>
        <p:origin x="-166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1968" cy="465296"/>
          </a:xfrm>
          <a:prstGeom prst="rect">
            <a:avLst/>
          </a:prstGeom>
        </p:spPr>
        <p:txBody>
          <a:bodyPr vert="horz" lIns="93273" tIns="46637" rIns="93273" bIns="46637" rtlCol="0"/>
          <a:lstStyle>
            <a:lvl1pPr algn="l">
              <a:defRPr sz="1200"/>
            </a:lvl1pPr>
          </a:lstStyle>
          <a:p>
            <a:endParaRPr lang="en-US"/>
          </a:p>
        </p:txBody>
      </p:sp>
      <p:sp>
        <p:nvSpPr>
          <p:cNvPr id="3" name="Date Placeholder 2"/>
          <p:cNvSpPr>
            <a:spLocks noGrp="1"/>
          </p:cNvSpPr>
          <p:nvPr>
            <p:ph type="dt" sz="quarter" idx="1"/>
          </p:nvPr>
        </p:nvSpPr>
        <p:spPr>
          <a:xfrm>
            <a:off x="3976335" y="0"/>
            <a:ext cx="3041968" cy="465296"/>
          </a:xfrm>
          <a:prstGeom prst="rect">
            <a:avLst/>
          </a:prstGeom>
        </p:spPr>
        <p:txBody>
          <a:bodyPr vert="horz" lIns="93273" tIns="46637" rIns="93273" bIns="46637" rtlCol="0"/>
          <a:lstStyle>
            <a:lvl1pPr algn="r">
              <a:defRPr sz="1200"/>
            </a:lvl1pPr>
          </a:lstStyle>
          <a:p>
            <a:fld id="{F102BF5C-EE61-4E6A-A97C-A80D19B5E65A}" type="datetimeFigureOut">
              <a:rPr lang="en-US" smtClean="0"/>
              <a:t>3/24/2017</a:t>
            </a:fld>
            <a:endParaRPr lang="en-US"/>
          </a:p>
        </p:txBody>
      </p:sp>
      <p:sp>
        <p:nvSpPr>
          <p:cNvPr id="4" name="Footer Placeholder 3"/>
          <p:cNvSpPr>
            <a:spLocks noGrp="1"/>
          </p:cNvSpPr>
          <p:nvPr>
            <p:ph type="ftr" sz="quarter" idx="2"/>
          </p:nvPr>
        </p:nvSpPr>
        <p:spPr>
          <a:xfrm>
            <a:off x="1" y="8839015"/>
            <a:ext cx="3041968" cy="465296"/>
          </a:xfrm>
          <a:prstGeom prst="rect">
            <a:avLst/>
          </a:prstGeom>
        </p:spPr>
        <p:txBody>
          <a:bodyPr vert="horz" lIns="93273" tIns="46637" rIns="93273" bIns="46637" rtlCol="0" anchor="b"/>
          <a:lstStyle>
            <a:lvl1pPr algn="l">
              <a:defRPr sz="1200"/>
            </a:lvl1pPr>
          </a:lstStyle>
          <a:p>
            <a:endParaRPr lang="en-US"/>
          </a:p>
        </p:txBody>
      </p:sp>
      <p:sp>
        <p:nvSpPr>
          <p:cNvPr id="5" name="Slide Number Placeholder 4"/>
          <p:cNvSpPr>
            <a:spLocks noGrp="1"/>
          </p:cNvSpPr>
          <p:nvPr>
            <p:ph type="sldNum" sz="quarter" idx="3"/>
          </p:nvPr>
        </p:nvSpPr>
        <p:spPr>
          <a:xfrm>
            <a:off x="3976335" y="8839015"/>
            <a:ext cx="3041968" cy="465296"/>
          </a:xfrm>
          <a:prstGeom prst="rect">
            <a:avLst/>
          </a:prstGeom>
        </p:spPr>
        <p:txBody>
          <a:bodyPr vert="horz" lIns="93273" tIns="46637" rIns="93273" bIns="46637" rtlCol="0" anchor="b"/>
          <a:lstStyle>
            <a:lvl1pPr algn="r">
              <a:defRPr sz="1200"/>
            </a:lvl1pPr>
          </a:lstStyle>
          <a:p>
            <a:fld id="{06ACD35C-932A-4352-A019-449D8CE3DECE}" type="slidenum">
              <a:rPr lang="en-US" smtClean="0"/>
              <a:t>‹#›</a:t>
            </a:fld>
            <a:endParaRPr lang="en-US"/>
          </a:p>
        </p:txBody>
      </p:sp>
    </p:spTree>
    <p:extLst>
      <p:ext uri="{BB962C8B-B14F-4D97-AF65-F5344CB8AC3E}">
        <p14:creationId xmlns:p14="http://schemas.microsoft.com/office/powerpoint/2010/main" val="33382756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6688" y="0"/>
            <a:ext cx="3041650" cy="465138"/>
          </a:xfrm>
          <a:prstGeom prst="rect">
            <a:avLst/>
          </a:prstGeom>
        </p:spPr>
        <p:txBody>
          <a:bodyPr vert="horz" lIns="91440" tIns="45720" rIns="91440" bIns="45720" rtlCol="0"/>
          <a:lstStyle>
            <a:lvl1pPr algn="r">
              <a:defRPr sz="1200"/>
            </a:lvl1pPr>
          </a:lstStyle>
          <a:p>
            <a:fld id="{2587ACD0-4FC4-464C-A2BC-1E8D07F4273B}" type="datetimeFigureOut">
              <a:rPr lang="en-US" smtClean="0"/>
              <a:t>3/24/2017</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9600"/>
            <a:ext cx="5616575" cy="41878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6688" y="8839200"/>
            <a:ext cx="3041650" cy="465138"/>
          </a:xfrm>
          <a:prstGeom prst="rect">
            <a:avLst/>
          </a:prstGeom>
        </p:spPr>
        <p:txBody>
          <a:bodyPr vert="horz" lIns="91440" tIns="45720" rIns="91440" bIns="45720" rtlCol="0" anchor="b"/>
          <a:lstStyle>
            <a:lvl1pPr algn="r">
              <a:defRPr sz="1200"/>
            </a:lvl1pPr>
          </a:lstStyle>
          <a:p>
            <a:fld id="{EE8AD3BA-DA4C-4511-B33F-8DFF311703F5}" type="slidenum">
              <a:rPr lang="en-US" smtClean="0"/>
              <a:t>‹#›</a:t>
            </a:fld>
            <a:endParaRPr lang="en-US"/>
          </a:p>
        </p:txBody>
      </p:sp>
    </p:spTree>
    <p:extLst>
      <p:ext uri="{BB962C8B-B14F-4D97-AF65-F5344CB8AC3E}">
        <p14:creationId xmlns:p14="http://schemas.microsoft.com/office/powerpoint/2010/main" val="186701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AD3BA-DA4C-4511-B33F-8DFF311703F5}" type="slidenum">
              <a:rPr lang="en-US" smtClean="0"/>
              <a:t>16</a:t>
            </a:fld>
            <a:endParaRPr lang="en-US"/>
          </a:p>
        </p:txBody>
      </p:sp>
    </p:spTree>
    <p:extLst>
      <p:ext uri="{BB962C8B-B14F-4D97-AF65-F5344CB8AC3E}">
        <p14:creationId xmlns:p14="http://schemas.microsoft.com/office/powerpoint/2010/main" val="119079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AD3BA-DA4C-4511-B33F-8DFF311703F5}" type="slidenum">
              <a:rPr lang="en-US" smtClean="0"/>
              <a:t>29</a:t>
            </a:fld>
            <a:endParaRPr lang="en-US"/>
          </a:p>
        </p:txBody>
      </p:sp>
    </p:spTree>
    <p:extLst>
      <p:ext uri="{BB962C8B-B14F-4D97-AF65-F5344CB8AC3E}">
        <p14:creationId xmlns:p14="http://schemas.microsoft.com/office/powerpoint/2010/main" val="3644279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8AD3BA-DA4C-4511-B33F-8DFF311703F5}" type="slidenum">
              <a:rPr lang="en-US" smtClean="0"/>
              <a:t>30</a:t>
            </a:fld>
            <a:endParaRPr lang="en-US"/>
          </a:p>
        </p:txBody>
      </p:sp>
    </p:spTree>
    <p:extLst>
      <p:ext uri="{BB962C8B-B14F-4D97-AF65-F5344CB8AC3E}">
        <p14:creationId xmlns:p14="http://schemas.microsoft.com/office/powerpoint/2010/main" val="3644279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13" indent="-174913">
              <a:buFont typeface="Arial"/>
              <a:buChar char="•"/>
            </a:pPr>
            <a:r>
              <a:rPr lang="en-US" dirty="0" smtClean="0"/>
              <a:t>46 C</a:t>
            </a:r>
            <a:r>
              <a:rPr lang="en-US" baseline="0" dirty="0" smtClean="0"/>
              <a:t> highlights the legal procedure for insanity defense</a:t>
            </a:r>
          </a:p>
          <a:p>
            <a:pPr marL="174913" indent="-174913">
              <a:buFont typeface="Arial"/>
              <a:buChar char="•"/>
            </a:pPr>
            <a:r>
              <a:rPr lang="en-US" baseline="0" dirty="0" smtClean="0"/>
              <a:t>Penal Code talks about actual definition of insanity for state of Texas</a:t>
            </a:r>
            <a:endParaRPr lang="en-US" dirty="0"/>
          </a:p>
        </p:txBody>
      </p:sp>
      <p:sp>
        <p:nvSpPr>
          <p:cNvPr id="4" name="Slide Number Placeholder 3"/>
          <p:cNvSpPr>
            <a:spLocks noGrp="1"/>
          </p:cNvSpPr>
          <p:nvPr>
            <p:ph type="sldNum" sz="quarter" idx="10"/>
          </p:nvPr>
        </p:nvSpPr>
        <p:spPr/>
        <p:txBody>
          <a:bodyPr/>
          <a:lstStyle/>
          <a:p>
            <a:fld id="{7725A141-2337-0E46-953C-EFE9AB8B9C12}" type="slidenum">
              <a:rPr lang="en-US" smtClean="0"/>
              <a:t>44</a:t>
            </a:fld>
            <a:endParaRPr lang="en-US" dirty="0"/>
          </a:p>
        </p:txBody>
      </p:sp>
    </p:spTree>
    <p:extLst>
      <p:ext uri="{BB962C8B-B14F-4D97-AF65-F5344CB8AC3E}">
        <p14:creationId xmlns:p14="http://schemas.microsoft.com/office/powerpoint/2010/main" val="3173403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13" indent="-174913">
              <a:buFont typeface="Arial" panose="020B0604020202020204" pitchFamily="34" charset="0"/>
              <a:buChar char="•"/>
            </a:pPr>
            <a:r>
              <a:rPr lang="en-US" dirty="0" smtClean="0"/>
              <a:t>Events preceding</a:t>
            </a:r>
          </a:p>
          <a:p>
            <a:pPr marL="641349" lvl="1" indent="-174913">
              <a:buFont typeface="Arial" panose="020B0604020202020204" pitchFamily="34" charset="0"/>
              <a:buChar char="•"/>
            </a:pPr>
            <a:r>
              <a:rPr lang="en-US" dirty="0" smtClean="0"/>
              <a:t>Not</a:t>
            </a:r>
            <a:r>
              <a:rPr lang="en-US" baseline="0" dirty="0" smtClean="0"/>
              <a:t> only tells us whether they can remember simple details surrounding the offense, but if their behavior was increasingly bizarre leading up to crime</a:t>
            </a:r>
          </a:p>
          <a:p>
            <a:pPr marL="641349" lvl="1" indent="-174913">
              <a:buFont typeface="Arial" panose="020B0604020202020204" pitchFamily="34" charset="0"/>
              <a:buChar char="•"/>
            </a:pPr>
            <a:r>
              <a:rPr lang="en-US" baseline="0" dirty="0" smtClean="0"/>
              <a:t>Also, makes it easier in leading up to talking about the offense</a:t>
            </a:r>
            <a:endParaRPr lang="en-US" dirty="0"/>
          </a:p>
        </p:txBody>
      </p:sp>
      <p:sp>
        <p:nvSpPr>
          <p:cNvPr id="4" name="Slide Number Placeholder 3"/>
          <p:cNvSpPr>
            <a:spLocks noGrp="1"/>
          </p:cNvSpPr>
          <p:nvPr>
            <p:ph type="sldNum" sz="quarter" idx="10"/>
          </p:nvPr>
        </p:nvSpPr>
        <p:spPr/>
        <p:txBody>
          <a:bodyPr/>
          <a:lstStyle/>
          <a:p>
            <a:fld id="{7725A141-2337-0E46-953C-EFE9AB8B9C12}" type="slidenum">
              <a:rPr lang="en-US" smtClean="0"/>
              <a:t>55</a:t>
            </a:fld>
            <a:endParaRPr lang="en-US"/>
          </a:p>
        </p:txBody>
      </p:sp>
    </p:spTree>
    <p:extLst>
      <p:ext uri="{BB962C8B-B14F-4D97-AF65-F5344CB8AC3E}">
        <p14:creationId xmlns:p14="http://schemas.microsoft.com/office/powerpoint/2010/main" val="2780261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F57F118F-E091-4CFC-8981-906F8D73711A}" type="datetimeFigureOut">
              <a:rPr lang="en-US" smtClean="0">
                <a:solidFill>
                  <a:srgbClr val="CCD1B9"/>
                </a:solidFill>
              </a:rPr>
              <a:pPr/>
              <a:t>3/24/2017</a:t>
            </a:fld>
            <a:endParaRPr lang="en-US" dirty="0">
              <a:solidFill>
                <a:srgbClr val="CCD1B9"/>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FEB754E-4613-46A3-B33D-83DAAD6A477B}"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solidFill>
                <a:srgbClr val="CCD1B9"/>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730919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7F118F-E091-4CFC-8981-906F8D73711A}" type="datetimeFigureOut">
              <a:rPr lang="en-US" smtClean="0">
                <a:solidFill>
                  <a:srgbClr val="534949"/>
                </a:solidFill>
              </a:rPr>
              <a:pPr/>
              <a:t>3/24/2017</a:t>
            </a:fld>
            <a:endParaRPr lang="en-US" dirty="0">
              <a:solidFill>
                <a:srgbClr val="534949"/>
              </a:solidFill>
            </a:endParaRPr>
          </a:p>
        </p:txBody>
      </p:sp>
      <p:sp>
        <p:nvSpPr>
          <p:cNvPr id="5" name="Footer Placeholder 4"/>
          <p:cNvSpPr>
            <a:spLocks noGrp="1"/>
          </p:cNvSpPr>
          <p:nvPr>
            <p:ph type="ftr" sz="quarter" idx="11"/>
          </p:nvPr>
        </p:nvSpPr>
        <p:spPr/>
        <p:txBody>
          <a:bodyPr/>
          <a:lstStyle/>
          <a:p>
            <a:endParaRPr lang="en-US" dirty="0">
              <a:solidFill>
                <a:srgbClr val="534949"/>
              </a:solidFill>
            </a:endParaRPr>
          </a:p>
        </p:txBody>
      </p:sp>
      <p:sp>
        <p:nvSpPr>
          <p:cNvPr id="6" name="Slide Number Placeholder 5"/>
          <p:cNvSpPr>
            <a:spLocks noGrp="1"/>
          </p:cNvSpPr>
          <p:nvPr>
            <p:ph type="sldNum" sz="quarter" idx="12"/>
          </p:nvPr>
        </p:nvSpPr>
        <p:spPr/>
        <p:txBody>
          <a:bodyPr/>
          <a:lstStyle/>
          <a:p>
            <a:fld id="{9FEB754E-4613-46A3-B33D-83DAAD6A477B}" type="slidenum">
              <a:rPr lang="en-US" smtClean="0">
                <a:solidFill>
                  <a:srgbClr val="534949"/>
                </a:solidFill>
              </a:rPr>
              <a:pPr/>
              <a:t>‹#›</a:t>
            </a:fld>
            <a:endParaRPr lang="en-US" dirty="0">
              <a:solidFill>
                <a:srgbClr val="534949"/>
              </a:solidFill>
            </a:endParaRPr>
          </a:p>
        </p:txBody>
      </p:sp>
    </p:spTree>
    <p:extLst>
      <p:ext uri="{BB962C8B-B14F-4D97-AF65-F5344CB8AC3E}">
        <p14:creationId xmlns:p14="http://schemas.microsoft.com/office/powerpoint/2010/main" val="3559052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7F118F-E091-4CFC-8981-906F8D73711A}" type="datetimeFigureOut">
              <a:rPr lang="en-US" smtClean="0">
                <a:solidFill>
                  <a:srgbClr val="534949"/>
                </a:solidFill>
              </a:rPr>
              <a:pPr/>
              <a:t>3/24/2017</a:t>
            </a:fld>
            <a:endParaRPr lang="en-US" dirty="0">
              <a:solidFill>
                <a:srgbClr val="534949"/>
              </a:solidFill>
            </a:endParaRPr>
          </a:p>
        </p:txBody>
      </p:sp>
      <p:sp>
        <p:nvSpPr>
          <p:cNvPr id="5" name="Footer Placeholder 4"/>
          <p:cNvSpPr>
            <a:spLocks noGrp="1"/>
          </p:cNvSpPr>
          <p:nvPr>
            <p:ph type="ftr" sz="quarter" idx="11"/>
          </p:nvPr>
        </p:nvSpPr>
        <p:spPr/>
        <p:txBody>
          <a:bodyPr/>
          <a:lstStyle/>
          <a:p>
            <a:endParaRPr lang="en-US" dirty="0">
              <a:solidFill>
                <a:srgbClr val="534949"/>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FEB754E-4613-46A3-B33D-83DAAD6A477B}" type="slidenum">
              <a:rPr lang="en-US" smtClean="0">
                <a:solidFill>
                  <a:srgbClr val="CCD1B9"/>
                </a:solidFill>
              </a:rPr>
              <a:pPr/>
              <a:t>‹#›</a:t>
            </a:fld>
            <a:endParaRPr lang="en-US" dirty="0">
              <a:solidFill>
                <a:srgbClr val="CCD1B9"/>
              </a:solidFill>
            </a:endParaRPr>
          </a:p>
        </p:txBody>
      </p:sp>
    </p:spTree>
    <p:extLst>
      <p:ext uri="{BB962C8B-B14F-4D97-AF65-F5344CB8AC3E}">
        <p14:creationId xmlns:p14="http://schemas.microsoft.com/office/powerpoint/2010/main" val="236139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7F118F-E091-4CFC-8981-906F8D73711A}" type="datetimeFigureOut">
              <a:rPr lang="en-US" smtClean="0">
                <a:solidFill>
                  <a:srgbClr val="534949"/>
                </a:solidFill>
              </a:rPr>
              <a:pPr/>
              <a:t>3/24/2017</a:t>
            </a:fld>
            <a:endParaRPr lang="en-US" dirty="0">
              <a:solidFill>
                <a:srgbClr val="534949"/>
              </a:solidFill>
            </a:endParaRPr>
          </a:p>
        </p:txBody>
      </p:sp>
      <p:sp>
        <p:nvSpPr>
          <p:cNvPr id="5" name="Footer Placeholder 4"/>
          <p:cNvSpPr>
            <a:spLocks noGrp="1"/>
          </p:cNvSpPr>
          <p:nvPr>
            <p:ph type="ftr" sz="quarter" idx="11"/>
          </p:nvPr>
        </p:nvSpPr>
        <p:spPr/>
        <p:txBody>
          <a:bodyPr/>
          <a:lstStyle/>
          <a:p>
            <a:endParaRPr lang="en-US" dirty="0">
              <a:solidFill>
                <a:srgbClr val="534949"/>
              </a:solidFill>
            </a:endParaRPr>
          </a:p>
        </p:txBody>
      </p:sp>
      <p:sp>
        <p:nvSpPr>
          <p:cNvPr id="6" name="Slide Number Placeholder 5"/>
          <p:cNvSpPr>
            <a:spLocks noGrp="1"/>
          </p:cNvSpPr>
          <p:nvPr>
            <p:ph type="sldNum" sz="quarter" idx="12"/>
          </p:nvPr>
        </p:nvSpPr>
        <p:spPr/>
        <p:txBody>
          <a:bodyPr/>
          <a:lstStyle/>
          <a:p>
            <a:fld id="{9FEB754E-4613-46A3-B33D-83DAAD6A477B}" type="slidenum">
              <a:rPr lang="en-US" smtClean="0">
                <a:solidFill>
                  <a:srgbClr val="534949"/>
                </a:solidFill>
              </a:rPr>
              <a:pPr/>
              <a:t>‹#›</a:t>
            </a:fld>
            <a:endParaRPr lang="en-US" dirty="0">
              <a:solidFill>
                <a:srgbClr val="534949"/>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86861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57F118F-E091-4CFC-8981-906F8D73711A}" type="datetimeFigureOut">
              <a:rPr lang="en-US" smtClean="0"/>
              <a:pPr/>
              <a:t>3/24/2017</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FEB754E-4613-46A3-B33D-83DAAD6A477B}" type="slidenum">
              <a:rPr lang="en-US" smtClean="0">
                <a:solidFill>
                  <a:srgbClr val="CCD1B9"/>
                </a:solidFill>
              </a:rPr>
              <a:pPr/>
              <a:t>‹#›</a:t>
            </a:fld>
            <a:endParaRPr lang="en-US" dirty="0">
              <a:solidFill>
                <a:srgbClr val="CCD1B9"/>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3723683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7F118F-E091-4CFC-8981-906F8D73711A}" type="datetimeFigureOut">
              <a:rPr lang="en-US" smtClean="0">
                <a:solidFill>
                  <a:srgbClr val="534949"/>
                </a:solidFill>
              </a:rPr>
              <a:pPr/>
              <a:t>3/24/2017</a:t>
            </a:fld>
            <a:endParaRPr lang="en-US" dirty="0">
              <a:solidFill>
                <a:srgbClr val="534949"/>
              </a:solidFill>
            </a:endParaRPr>
          </a:p>
        </p:txBody>
      </p:sp>
      <p:sp>
        <p:nvSpPr>
          <p:cNvPr id="6" name="Footer Placeholder 5"/>
          <p:cNvSpPr>
            <a:spLocks noGrp="1"/>
          </p:cNvSpPr>
          <p:nvPr>
            <p:ph type="ftr" sz="quarter" idx="11"/>
          </p:nvPr>
        </p:nvSpPr>
        <p:spPr/>
        <p:txBody>
          <a:bodyPr/>
          <a:lstStyle/>
          <a:p>
            <a:endParaRPr lang="en-US" dirty="0">
              <a:solidFill>
                <a:srgbClr val="534949"/>
              </a:solidFill>
            </a:endParaRPr>
          </a:p>
        </p:txBody>
      </p:sp>
      <p:sp>
        <p:nvSpPr>
          <p:cNvPr id="7" name="Slide Number Placeholder 6"/>
          <p:cNvSpPr>
            <a:spLocks noGrp="1"/>
          </p:cNvSpPr>
          <p:nvPr>
            <p:ph type="sldNum" sz="quarter" idx="12"/>
          </p:nvPr>
        </p:nvSpPr>
        <p:spPr/>
        <p:txBody>
          <a:bodyPr/>
          <a:lstStyle/>
          <a:p>
            <a:fld id="{9FEB754E-4613-46A3-B33D-83DAAD6A477B}" type="slidenum">
              <a:rPr lang="en-US" smtClean="0">
                <a:solidFill>
                  <a:srgbClr val="534949"/>
                </a:solidFill>
              </a:rPr>
              <a:pPr/>
              <a:t>‹#›</a:t>
            </a:fld>
            <a:endParaRPr lang="en-US" dirty="0">
              <a:solidFill>
                <a:srgbClr val="534949"/>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39444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7F118F-E091-4CFC-8981-906F8D73711A}" type="datetimeFigureOut">
              <a:rPr lang="en-US" smtClean="0">
                <a:solidFill>
                  <a:srgbClr val="534949"/>
                </a:solidFill>
              </a:rPr>
              <a:pPr/>
              <a:t>3/24/2017</a:t>
            </a:fld>
            <a:endParaRPr lang="en-US" dirty="0">
              <a:solidFill>
                <a:srgbClr val="534949"/>
              </a:solidFill>
            </a:endParaRPr>
          </a:p>
        </p:txBody>
      </p:sp>
      <p:sp>
        <p:nvSpPr>
          <p:cNvPr id="8" name="Footer Placeholder 7"/>
          <p:cNvSpPr>
            <a:spLocks noGrp="1"/>
          </p:cNvSpPr>
          <p:nvPr>
            <p:ph type="ftr" sz="quarter" idx="11"/>
          </p:nvPr>
        </p:nvSpPr>
        <p:spPr/>
        <p:txBody>
          <a:bodyPr/>
          <a:lstStyle/>
          <a:p>
            <a:endParaRPr lang="en-US" dirty="0">
              <a:solidFill>
                <a:srgbClr val="534949"/>
              </a:solidFill>
            </a:endParaRPr>
          </a:p>
        </p:txBody>
      </p:sp>
      <p:sp>
        <p:nvSpPr>
          <p:cNvPr id="9" name="Slide Number Placeholder 8"/>
          <p:cNvSpPr>
            <a:spLocks noGrp="1"/>
          </p:cNvSpPr>
          <p:nvPr>
            <p:ph type="sldNum" sz="quarter" idx="12"/>
          </p:nvPr>
        </p:nvSpPr>
        <p:spPr/>
        <p:txBody>
          <a:bodyPr/>
          <a:lstStyle/>
          <a:p>
            <a:fld id="{9FEB754E-4613-46A3-B33D-83DAAD6A477B}" type="slidenum">
              <a:rPr lang="en-US" smtClean="0">
                <a:solidFill>
                  <a:srgbClr val="534949"/>
                </a:solidFill>
              </a:rPr>
              <a:pPr/>
              <a:t>‹#›</a:t>
            </a:fld>
            <a:endParaRPr lang="en-US" dirty="0">
              <a:solidFill>
                <a:srgbClr val="534949"/>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90977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57F118F-E091-4CFC-8981-906F8D73711A}" type="datetimeFigureOut">
              <a:rPr lang="en-US" smtClean="0">
                <a:solidFill>
                  <a:srgbClr val="534949"/>
                </a:solidFill>
              </a:rPr>
              <a:pPr/>
              <a:t>3/24/2017</a:t>
            </a:fld>
            <a:endParaRPr lang="en-US" dirty="0">
              <a:solidFill>
                <a:srgbClr val="534949"/>
              </a:solidFill>
            </a:endParaRPr>
          </a:p>
        </p:txBody>
      </p:sp>
      <p:sp>
        <p:nvSpPr>
          <p:cNvPr id="4" name="Footer Placeholder 3"/>
          <p:cNvSpPr>
            <a:spLocks noGrp="1"/>
          </p:cNvSpPr>
          <p:nvPr>
            <p:ph type="ftr" sz="quarter" idx="11"/>
          </p:nvPr>
        </p:nvSpPr>
        <p:spPr/>
        <p:txBody>
          <a:bodyPr/>
          <a:lstStyle/>
          <a:p>
            <a:endParaRPr lang="en-US" dirty="0">
              <a:solidFill>
                <a:srgbClr val="534949"/>
              </a:solidFill>
            </a:endParaRPr>
          </a:p>
        </p:txBody>
      </p:sp>
      <p:sp>
        <p:nvSpPr>
          <p:cNvPr id="5" name="Slide Number Placeholder 4"/>
          <p:cNvSpPr>
            <a:spLocks noGrp="1"/>
          </p:cNvSpPr>
          <p:nvPr>
            <p:ph type="sldNum" sz="quarter" idx="12"/>
          </p:nvPr>
        </p:nvSpPr>
        <p:spPr/>
        <p:txBody>
          <a:bodyPr/>
          <a:lstStyle/>
          <a:p>
            <a:fld id="{9FEB754E-4613-46A3-B33D-83DAAD6A477B}" type="slidenum">
              <a:rPr lang="en-US" smtClean="0">
                <a:solidFill>
                  <a:srgbClr val="534949"/>
                </a:solidFill>
              </a:rPr>
              <a:pPr/>
              <a:t>‹#›</a:t>
            </a:fld>
            <a:endParaRPr lang="en-US" dirty="0">
              <a:solidFill>
                <a:srgbClr val="534949"/>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74386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Date Placeholder 1"/>
          <p:cNvSpPr>
            <a:spLocks noGrp="1"/>
          </p:cNvSpPr>
          <p:nvPr>
            <p:ph type="dt" sz="half" idx="10"/>
          </p:nvPr>
        </p:nvSpPr>
        <p:spPr/>
        <p:txBody>
          <a:bodyPr/>
          <a:lstStyle/>
          <a:p>
            <a:fld id="{F57F118F-E091-4CFC-8981-906F8D73711A}" type="datetimeFigureOut">
              <a:rPr lang="en-US" smtClean="0">
                <a:solidFill>
                  <a:srgbClr val="534949"/>
                </a:solidFill>
              </a:rPr>
              <a:pPr/>
              <a:t>3/24/2017</a:t>
            </a:fld>
            <a:endParaRPr lang="en-US" dirty="0">
              <a:solidFill>
                <a:srgbClr val="534949"/>
              </a:solidFill>
            </a:endParaRPr>
          </a:p>
        </p:txBody>
      </p:sp>
      <p:sp>
        <p:nvSpPr>
          <p:cNvPr id="3" name="Footer Placeholder 2"/>
          <p:cNvSpPr>
            <a:spLocks noGrp="1"/>
          </p:cNvSpPr>
          <p:nvPr>
            <p:ph type="ftr" sz="quarter" idx="11"/>
          </p:nvPr>
        </p:nvSpPr>
        <p:spPr/>
        <p:txBody>
          <a:bodyPr/>
          <a:lstStyle/>
          <a:p>
            <a:endParaRPr lang="en-US" dirty="0">
              <a:solidFill>
                <a:srgbClr val="534949"/>
              </a:solidFill>
            </a:endParaRPr>
          </a:p>
        </p:txBody>
      </p:sp>
      <p:sp>
        <p:nvSpPr>
          <p:cNvPr id="4" name="Slide Number Placeholder 3"/>
          <p:cNvSpPr>
            <a:spLocks noGrp="1"/>
          </p:cNvSpPr>
          <p:nvPr>
            <p:ph type="sldNum" sz="quarter" idx="12"/>
          </p:nvPr>
        </p:nvSpPr>
        <p:spPr/>
        <p:txBody>
          <a:bodyPr/>
          <a:lstStyle/>
          <a:p>
            <a:fld id="{9FEB754E-4613-46A3-B33D-83DAAD6A477B}" type="slidenum">
              <a:rPr lang="en-US" smtClean="0">
                <a:solidFill>
                  <a:srgbClr val="534949"/>
                </a:solidFill>
              </a:rPr>
              <a:pPr/>
              <a:t>‹#›</a:t>
            </a:fld>
            <a:endParaRPr lang="en-US" dirty="0">
              <a:solidFill>
                <a:srgbClr val="534949"/>
              </a:solidFill>
            </a:endParaRPr>
          </a:p>
        </p:txBody>
      </p:sp>
    </p:spTree>
    <p:extLst>
      <p:ext uri="{BB962C8B-B14F-4D97-AF65-F5344CB8AC3E}">
        <p14:creationId xmlns:p14="http://schemas.microsoft.com/office/powerpoint/2010/main" val="347701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F118F-E091-4CFC-8981-906F8D73711A}" type="datetimeFigureOut">
              <a:rPr lang="en-US" smtClean="0">
                <a:solidFill>
                  <a:srgbClr val="534949"/>
                </a:solidFill>
              </a:rPr>
              <a:pPr/>
              <a:t>3/24/2017</a:t>
            </a:fld>
            <a:endParaRPr lang="en-US" dirty="0">
              <a:solidFill>
                <a:srgbClr val="534949"/>
              </a:solidFill>
            </a:endParaRPr>
          </a:p>
        </p:txBody>
      </p:sp>
      <p:sp>
        <p:nvSpPr>
          <p:cNvPr id="6" name="Footer Placeholder 5"/>
          <p:cNvSpPr>
            <a:spLocks noGrp="1"/>
          </p:cNvSpPr>
          <p:nvPr>
            <p:ph type="ftr" sz="quarter" idx="11"/>
          </p:nvPr>
        </p:nvSpPr>
        <p:spPr/>
        <p:txBody>
          <a:bodyPr/>
          <a:lstStyle/>
          <a:p>
            <a:endParaRPr lang="en-US" dirty="0">
              <a:solidFill>
                <a:srgbClr val="534949"/>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FEB754E-4613-46A3-B33D-83DAAD6A477B}"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1654654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7F118F-E091-4CFC-8981-906F8D73711A}" type="datetimeFigureOut">
              <a:rPr lang="en-US" smtClean="0">
                <a:solidFill>
                  <a:srgbClr val="534949"/>
                </a:solidFill>
              </a:rPr>
              <a:pPr/>
              <a:t>3/24/2017</a:t>
            </a:fld>
            <a:endParaRPr lang="en-US" dirty="0">
              <a:solidFill>
                <a:srgbClr val="534949"/>
              </a:solidFill>
            </a:endParaRPr>
          </a:p>
        </p:txBody>
      </p:sp>
      <p:sp>
        <p:nvSpPr>
          <p:cNvPr id="6" name="Footer Placeholder 5"/>
          <p:cNvSpPr>
            <a:spLocks noGrp="1"/>
          </p:cNvSpPr>
          <p:nvPr>
            <p:ph type="ftr" sz="quarter" idx="11"/>
          </p:nvPr>
        </p:nvSpPr>
        <p:spPr/>
        <p:txBody>
          <a:bodyPr/>
          <a:lstStyle/>
          <a:p>
            <a:endParaRPr lang="en-US" dirty="0">
              <a:solidFill>
                <a:srgbClr val="534949"/>
              </a:solidFill>
            </a:endParaRPr>
          </a:p>
        </p:txBody>
      </p:sp>
      <p:sp>
        <p:nvSpPr>
          <p:cNvPr id="7" name="Slide Number Placeholder 6"/>
          <p:cNvSpPr>
            <a:spLocks noGrp="1"/>
          </p:cNvSpPr>
          <p:nvPr>
            <p:ph type="sldNum" sz="quarter" idx="12"/>
          </p:nvPr>
        </p:nvSpPr>
        <p:spPr/>
        <p:txBody>
          <a:bodyPr/>
          <a:lstStyle/>
          <a:p>
            <a:fld id="{9FEB754E-4613-46A3-B33D-83DAAD6A477B}" type="slidenum">
              <a:rPr lang="en-US" smtClean="0">
                <a:solidFill>
                  <a:srgbClr val="534949"/>
                </a:solidFill>
              </a:rPr>
              <a:pPr/>
              <a:t>‹#›</a:t>
            </a:fld>
            <a:endParaRPr lang="en-US" dirty="0">
              <a:solidFill>
                <a:srgbClr val="534949"/>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753926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F57F118F-E091-4CFC-8981-906F8D73711A}" type="datetimeFigureOut">
              <a:rPr lang="en-US" smtClean="0">
                <a:solidFill>
                  <a:srgbClr val="534949"/>
                </a:solidFill>
              </a:rPr>
              <a:pPr/>
              <a:t>3/24/2017</a:t>
            </a:fld>
            <a:endParaRPr lang="en-US" dirty="0">
              <a:solidFill>
                <a:srgbClr val="534949"/>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solidFill>
                <a:srgbClr val="534949"/>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FEB754E-4613-46A3-B33D-83DAAD6A477B}" type="slidenum">
              <a:rPr lang="en-US" smtClean="0">
                <a:solidFill>
                  <a:srgbClr val="534949"/>
                </a:solidFill>
              </a:rPr>
              <a:pPr/>
              <a:t>‹#›</a:t>
            </a:fld>
            <a:endParaRPr lang="en-US" dirty="0">
              <a:solidFill>
                <a:srgbClr val="534949"/>
              </a:solidFill>
            </a:endParaRPr>
          </a:p>
        </p:txBody>
      </p:sp>
    </p:spTree>
    <p:extLst>
      <p:ext uri="{BB962C8B-B14F-4D97-AF65-F5344CB8AC3E}">
        <p14:creationId xmlns:p14="http://schemas.microsoft.com/office/powerpoint/2010/main" val="14081729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13" name="Title 12"/>
          <p:cNvSpPr>
            <a:spLocks noGrp="1"/>
          </p:cNvSpPr>
          <p:nvPr>
            <p:ph type="title"/>
          </p:nvPr>
        </p:nvSpPr>
        <p:spPr/>
        <p:txBody>
          <a:bodyPr/>
          <a:lstStyle/>
          <a:p>
            <a:pPr algn="ctr"/>
            <a:r>
              <a:rPr lang="en-US" dirty="0" smtClean="0"/>
              <a:t>Court-ordered evaluations</a:t>
            </a:r>
            <a:endParaRPr lang="en-US" dirty="0"/>
          </a:p>
        </p:txBody>
      </p:sp>
      <p:sp>
        <p:nvSpPr>
          <p:cNvPr id="16" name="TextBox 15"/>
          <p:cNvSpPr txBox="1"/>
          <p:nvPr/>
        </p:nvSpPr>
        <p:spPr>
          <a:xfrm>
            <a:off x="1143000" y="4114800"/>
            <a:ext cx="5257800" cy="923330"/>
          </a:xfrm>
          <a:prstGeom prst="rect">
            <a:avLst/>
          </a:prstGeom>
          <a:noFill/>
        </p:spPr>
        <p:txBody>
          <a:bodyPr wrap="square" rtlCol="0">
            <a:spAutoFit/>
          </a:bodyPr>
          <a:lstStyle/>
          <a:p>
            <a:pPr algn="ctr"/>
            <a:r>
              <a:rPr lang="en-US" dirty="0" smtClean="0">
                <a:solidFill>
                  <a:schemeClr val="bg1"/>
                </a:solidFill>
                <a:latin typeface="+mj-lt"/>
              </a:rPr>
              <a:t>Presented by:</a:t>
            </a:r>
          </a:p>
          <a:p>
            <a:pPr algn="ctr"/>
            <a:r>
              <a:rPr lang="en-US" dirty="0" smtClean="0">
                <a:solidFill>
                  <a:schemeClr val="bg1"/>
                </a:solidFill>
                <a:latin typeface="+mj-lt"/>
              </a:rPr>
              <a:t>Dr. Tonya Martin and Dr. Danielle Todaro</a:t>
            </a:r>
          </a:p>
          <a:p>
            <a:pPr algn="ctr"/>
            <a:r>
              <a:rPr lang="en-US" dirty="0" smtClean="0">
                <a:solidFill>
                  <a:schemeClr val="bg1"/>
                </a:solidFill>
                <a:latin typeface="+mj-lt"/>
              </a:rPr>
              <a:t>Fort Bend County Behavioral Health Services</a:t>
            </a:r>
            <a:endParaRPr lang="en-US" dirty="0">
              <a:solidFill>
                <a:schemeClr val="bg1"/>
              </a:solidFill>
              <a:latin typeface="+mj-lt"/>
            </a:endParaRPr>
          </a:p>
        </p:txBody>
      </p:sp>
    </p:spTree>
    <p:extLst>
      <p:ext uri="{BB962C8B-B14F-4D97-AF65-F5344CB8AC3E}">
        <p14:creationId xmlns:p14="http://schemas.microsoft.com/office/powerpoint/2010/main" val="604885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DSM-5: Intellectual Developmental Disorder (IDD)</a:t>
            </a:r>
            <a:endParaRPr lang="en-US" dirty="0"/>
          </a:p>
        </p:txBody>
      </p:sp>
      <p:sp>
        <p:nvSpPr>
          <p:cNvPr id="3" name="Content Placeholder 2"/>
          <p:cNvSpPr>
            <a:spLocks noGrp="1"/>
          </p:cNvSpPr>
          <p:nvPr>
            <p:ph idx="1"/>
          </p:nvPr>
        </p:nvSpPr>
        <p:spPr/>
        <p:txBody>
          <a:bodyPr>
            <a:noAutofit/>
          </a:bodyPr>
          <a:lstStyle/>
          <a:p>
            <a:r>
              <a:rPr lang="en-US" sz="2400" dirty="0" smtClean="0"/>
              <a:t>No longer identified as Mental Retardation in the DSM</a:t>
            </a:r>
          </a:p>
          <a:p>
            <a:r>
              <a:rPr lang="en-US" sz="2400" dirty="0" smtClean="0"/>
              <a:t>Main Criteria</a:t>
            </a:r>
          </a:p>
          <a:p>
            <a:pPr lvl="1"/>
            <a:r>
              <a:rPr lang="en-US" sz="2400" dirty="0" smtClean="0"/>
              <a:t>To receive diagnosis need to have </a:t>
            </a:r>
            <a:r>
              <a:rPr lang="en-US" sz="2400" i="1" dirty="0" smtClean="0"/>
              <a:t>significant</a:t>
            </a:r>
            <a:r>
              <a:rPr lang="en-US" sz="2400" dirty="0" smtClean="0"/>
              <a:t> impairment in </a:t>
            </a:r>
          </a:p>
          <a:p>
            <a:pPr lvl="2"/>
            <a:r>
              <a:rPr lang="en-US" sz="2400" dirty="0" smtClean="0"/>
              <a:t>Intellectual functioning</a:t>
            </a:r>
          </a:p>
          <a:p>
            <a:pPr lvl="2"/>
            <a:r>
              <a:rPr lang="en-US" sz="2400" dirty="0" smtClean="0"/>
              <a:t>Adaptive functioning</a:t>
            </a:r>
          </a:p>
          <a:p>
            <a:r>
              <a:rPr lang="en-US" sz="2400" dirty="0" smtClean="0"/>
              <a:t>No longer determined solely by IQ score</a:t>
            </a:r>
          </a:p>
          <a:p>
            <a:r>
              <a:rPr lang="en-US" sz="2400" dirty="0" smtClean="0"/>
              <a:t>Those w/ true serious impairment in intellectual &amp; adaptive functioning fall lower 2% of population </a:t>
            </a:r>
          </a:p>
          <a:p>
            <a:pPr lvl="1"/>
            <a:r>
              <a:rPr lang="en-US" sz="2400" dirty="0" smtClean="0"/>
              <a:t>Scores in both areas must be extremely low</a:t>
            </a:r>
            <a:endParaRPr lang="en-US" sz="2400" dirty="0"/>
          </a:p>
        </p:txBody>
      </p:sp>
    </p:spTree>
    <p:extLst>
      <p:ext uri="{BB962C8B-B14F-4D97-AF65-F5344CB8AC3E}">
        <p14:creationId xmlns:p14="http://schemas.microsoft.com/office/powerpoint/2010/main" val="1898633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Functioning</a:t>
            </a:r>
            <a:endParaRPr lang="en-US" dirty="0"/>
          </a:p>
        </p:txBody>
      </p:sp>
      <p:sp>
        <p:nvSpPr>
          <p:cNvPr id="3" name="Content Placeholder 2"/>
          <p:cNvSpPr>
            <a:spLocks noGrp="1"/>
          </p:cNvSpPr>
          <p:nvPr>
            <p:ph idx="1"/>
          </p:nvPr>
        </p:nvSpPr>
        <p:spPr/>
        <p:txBody>
          <a:bodyPr>
            <a:noAutofit/>
          </a:bodyPr>
          <a:lstStyle/>
          <a:p>
            <a:r>
              <a:rPr lang="en-US" sz="2200" dirty="0" smtClean="0"/>
              <a:t>What is it?</a:t>
            </a:r>
          </a:p>
          <a:p>
            <a:pPr lvl="1"/>
            <a:r>
              <a:rPr lang="en-US" sz="2200" dirty="0" smtClean="0"/>
              <a:t>How well a person copes with demands in life</a:t>
            </a:r>
          </a:p>
          <a:p>
            <a:pPr lvl="1"/>
            <a:r>
              <a:rPr lang="en-US" sz="2200" dirty="0" smtClean="0"/>
              <a:t>How independent they are from caregivers/adults </a:t>
            </a:r>
          </a:p>
          <a:p>
            <a:pPr lvl="1"/>
            <a:r>
              <a:rPr lang="en-US" sz="2200" dirty="0" smtClean="0"/>
              <a:t>The performance of daily activities required for personal and social sufficiency </a:t>
            </a:r>
          </a:p>
          <a:p>
            <a:r>
              <a:rPr lang="en-US" sz="2200" dirty="0" smtClean="0"/>
              <a:t>How do we measure it?</a:t>
            </a:r>
          </a:p>
          <a:p>
            <a:pPr lvl="1"/>
            <a:r>
              <a:rPr lang="en-US" sz="2200" dirty="0" smtClean="0"/>
              <a:t>ABAS-3</a:t>
            </a:r>
          </a:p>
          <a:p>
            <a:pPr lvl="1"/>
            <a:r>
              <a:rPr lang="en-US" sz="2200" dirty="0" smtClean="0"/>
              <a:t>Vineland-3</a:t>
            </a:r>
          </a:p>
          <a:p>
            <a:pPr lvl="1"/>
            <a:r>
              <a:rPr lang="en-US" sz="2200" dirty="0" smtClean="0"/>
              <a:t>SSSQ</a:t>
            </a:r>
          </a:p>
          <a:p>
            <a:pPr lvl="2"/>
            <a:r>
              <a:rPr lang="en-US" sz="2200" dirty="0" smtClean="0"/>
              <a:t>Not as reliable</a:t>
            </a:r>
          </a:p>
          <a:p>
            <a:pPr lvl="2"/>
            <a:r>
              <a:rPr lang="en-US" sz="2200" dirty="0" smtClean="0"/>
              <a:t>Leaders in IDD research say should not use unless no other measure accessible</a:t>
            </a:r>
          </a:p>
        </p:txBody>
      </p:sp>
    </p:spTree>
    <p:extLst>
      <p:ext uri="{BB962C8B-B14F-4D97-AF65-F5344CB8AC3E}">
        <p14:creationId xmlns:p14="http://schemas.microsoft.com/office/powerpoint/2010/main" val="2281925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IDD Evaluations</a:t>
            </a:r>
            <a:endParaRPr lang="en-US" dirty="0"/>
          </a:p>
        </p:txBody>
      </p:sp>
      <p:sp>
        <p:nvSpPr>
          <p:cNvPr id="3" name="Content Placeholder 2"/>
          <p:cNvSpPr>
            <a:spLocks noGrp="1"/>
          </p:cNvSpPr>
          <p:nvPr>
            <p:ph idx="1"/>
          </p:nvPr>
        </p:nvSpPr>
        <p:spPr>
          <a:xfrm>
            <a:off x="152400" y="1600200"/>
            <a:ext cx="8839200" cy="5116280"/>
          </a:xfrm>
        </p:spPr>
        <p:txBody>
          <a:bodyPr>
            <a:noAutofit/>
          </a:bodyPr>
          <a:lstStyle/>
          <a:p>
            <a:r>
              <a:rPr lang="en-US" sz="2600" dirty="0" smtClean="0"/>
              <a:t>Tend to be shorter than psychological evaluations</a:t>
            </a:r>
          </a:p>
          <a:p>
            <a:r>
              <a:rPr lang="en-US" sz="2600" dirty="0" smtClean="0"/>
              <a:t>Clinical Interview</a:t>
            </a:r>
          </a:p>
          <a:p>
            <a:pPr lvl="1"/>
            <a:r>
              <a:rPr lang="en-US" sz="2600" dirty="0" smtClean="0"/>
              <a:t>More </a:t>
            </a:r>
            <a:r>
              <a:rPr lang="en-US" sz="2600" dirty="0"/>
              <a:t>f</a:t>
            </a:r>
            <a:r>
              <a:rPr lang="en-US" sz="2600" dirty="0" smtClean="0"/>
              <a:t>ocus on areas involving intellectual and adaptive functioning</a:t>
            </a:r>
          </a:p>
          <a:p>
            <a:pPr lvl="2"/>
            <a:r>
              <a:rPr lang="en-US" sz="2600" dirty="0" smtClean="0"/>
              <a:t>School</a:t>
            </a:r>
          </a:p>
          <a:p>
            <a:pPr lvl="3"/>
            <a:r>
              <a:rPr lang="en-US" sz="2600" dirty="0" smtClean="0"/>
              <a:t>Regular questions + more specific information surrounding special education services</a:t>
            </a:r>
          </a:p>
          <a:p>
            <a:pPr lvl="3"/>
            <a:r>
              <a:rPr lang="en-US" sz="2600" dirty="0" smtClean="0"/>
              <a:t>School records are a MUST</a:t>
            </a:r>
          </a:p>
        </p:txBody>
      </p:sp>
    </p:spTree>
    <p:extLst>
      <p:ext uri="{BB962C8B-B14F-4D97-AF65-F5344CB8AC3E}">
        <p14:creationId xmlns:p14="http://schemas.microsoft.com/office/powerpoint/2010/main" val="617507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2"/>
            <a:r>
              <a:rPr lang="en-US" sz="2600" dirty="0"/>
              <a:t>Family</a:t>
            </a:r>
          </a:p>
          <a:p>
            <a:pPr lvl="3"/>
            <a:r>
              <a:rPr lang="en-US" sz="2600" dirty="0"/>
              <a:t>Their responsibilities at home </a:t>
            </a:r>
          </a:p>
          <a:p>
            <a:pPr lvl="3"/>
            <a:r>
              <a:rPr lang="en-US" sz="2600" dirty="0"/>
              <a:t>Is help needed?</a:t>
            </a:r>
          </a:p>
          <a:p>
            <a:pPr lvl="3"/>
            <a:r>
              <a:rPr lang="en-US" sz="2600" dirty="0"/>
              <a:t>Do they help younger siblings (adequately)?</a:t>
            </a:r>
          </a:p>
          <a:p>
            <a:pPr lvl="2"/>
            <a:r>
              <a:rPr lang="en-US" sz="2600" dirty="0"/>
              <a:t>Employment</a:t>
            </a:r>
          </a:p>
          <a:p>
            <a:pPr lvl="3"/>
            <a:r>
              <a:rPr lang="en-US" sz="2600" dirty="0"/>
              <a:t>To &amp; from work on own?</a:t>
            </a:r>
          </a:p>
          <a:p>
            <a:pPr lvl="3"/>
            <a:r>
              <a:rPr lang="en-US" sz="2600" dirty="0"/>
              <a:t>Work performance and ability to do job alone </a:t>
            </a:r>
          </a:p>
          <a:p>
            <a:pPr lvl="1"/>
            <a:r>
              <a:rPr lang="en-US" sz="2600" dirty="0"/>
              <a:t>Still ask questions about psychiatric history</a:t>
            </a:r>
          </a:p>
          <a:p>
            <a:endParaRPr lang="en-US" sz="2800" dirty="0"/>
          </a:p>
        </p:txBody>
      </p:sp>
      <p:sp>
        <p:nvSpPr>
          <p:cNvPr id="3" name="Title 2"/>
          <p:cNvSpPr>
            <a:spLocks noGrp="1"/>
          </p:cNvSpPr>
          <p:nvPr>
            <p:ph type="title"/>
          </p:nvPr>
        </p:nvSpPr>
        <p:spPr/>
        <p:txBody>
          <a:bodyPr/>
          <a:lstStyle/>
          <a:p>
            <a:r>
              <a:rPr lang="en-US" dirty="0"/>
              <a:t>IDD Evaluations</a:t>
            </a:r>
          </a:p>
        </p:txBody>
      </p:sp>
    </p:spTree>
    <p:extLst>
      <p:ext uri="{BB962C8B-B14F-4D97-AF65-F5344CB8AC3E}">
        <p14:creationId xmlns:p14="http://schemas.microsoft.com/office/powerpoint/2010/main" val="1160372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IDD Evaluations</a:t>
            </a:r>
            <a:endParaRPr lang="en-US" dirty="0"/>
          </a:p>
        </p:txBody>
      </p:sp>
      <p:sp>
        <p:nvSpPr>
          <p:cNvPr id="3" name="Content Placeholder 2"/>
          <p:cNvSpPr>
            <a:spLocks noGrp="1"/>
          </p:cNvSpPr>
          <p:nvPr>
            <p:ph idx="1"/>
          </p:nvPr>
        </p:nvSpPr>
        <p:spPr>
          <a:xfrm>
            <a:off x="228600" y="1524000"/>
            <a:ext cx="8407893" cy="4800600"/>
          </a:xfrm>
        </p:spPr>
        <p:txBody>
          <a:bodyPr>
            <a:noAutofit/>
          </a:bodyPr>
          <a:lstStyle/>
          <a:p>
            <a:r>
              <a:rPr lang="en-US" dirty="0" smtClean="0"/>
              <a:t>Testing</a:t>
            </a:r>
          </a:p>
          <a:p>
            <a:pPr lvl="1"/>
            <a:r>
              <a:rPr lang="en-US" sz="2000" dirty="0" smtClean="0"/>
              <a:t>Intellectual</a:t>
            </a:r>
          </a:p>
          <a:p>
            <a:pPr lvl="2"/>
            <a:r>
              <a:rPr lang="en-US" sz="2000" dirty="0" smtClean="0"/>
              <a:t>Comprehensive measure is best: WISC-V, WAIS-IV</a:t>
            </a:r>
          </a:p>
          <a:p>
            <a:pPr lvl="2"/>
            <a:r>
              <a:rPr lang="en-US" sz="2000" dirty="0" smtClean="0"/>
              <a:t>If have results from prior screening measures, include that-&gt; to monitor his capacities over time-&gt; highly likely to be a prior screening measure</a:t>
            </a:r>
          </a:p>
          <a:p>
            <a:pPr lvl="1"/>
            <a:r>
              <a:rPr lang="en-US" sz="2000" dirty="0" smtClean="0"/>
              <a:t>Adaptive</a:t>
            </a:r>
          </a:p>
          <a:p>
            <a:pPr lvl="2"/>
            <a:r>
              <a:rPr lang="en-US" sz="2000" dirty="0" smtClean="0"/>
              <a:t>ABAS-3 &amp; Vineland-3 = best practice for measure of adaptive functioning</a:t>
            </a:r>
          </a:p>
          <a:p>
            <a:r>
              <a:rPr lang="en-US" dirty="0" smtClean="0"/>
              <a:t>Summary/Clinical Impressions</a:t>
            </a:r>
          </a:p>
          <a:p>
            <a:pPr lvl="1"/>
            <a:r>
              <a:rPr lang="en-US" sz="2000" dirty="0" smtClean="0"/>
              <a:t>Brief</a:t>
            </a:r>
          </a:p>
          <a:p>
            <a:r>
              <a:rPr lang="en-US" dirty="0" smtClean="0"/>
              <a:t>Opinion on IDD</a:t>
            </a:r>
          </a:p>
          <a:p>
            <a:r>
              <a:rPr lang="en-US" dirty="0" smtClean="0"/>
              <a:t>Treatment Recommendations</a:t>
            </a:r>
            <a:endParaRPr lang="en-US" dirty="0"/>
          </a:p>
        </p:txBody>
      </p:sp>
    </p:spTree>
    <p:extLst>
      <p:ext uri="{BB962C8B-B14F-4D97-AF65-F5344CB8AC3E}">
        <p14:creationId xmlns:p14="http://schemas.microsoft.com/office/powerpoint/2010/main" val="2053834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body" idx="1"/>
          </p:nvPr>
        </p:nvSpPr>
        <p:spPr>
          <a:xfrm>
            <a:off x="7162799" y="2892277"/>
            <a:ext cx="1676401" cy="1645920"/>
          </a:xfrm>
        </p:spPr>
        <p:txBody>
          <a:bodyPr/>
          <a:lstStyle/>
          <a:p>
            <a:r>
              <a:rPr lang="en-US" dirty="0" smtClean="0"/>
              <a:t>Dr. Todaro</a:t>
            </a:r>
            <a:endParaRPr lang="en-US" dirty="0"/>
          </a:p>
        </p:txBody>
      </p:sp>
      <p:sp>
        <p:nvSpPr>
          <p:cNvPr id="2" name="Title 1"/>
          <p:cNvSpPr>
            <a:spLocks noGrp="1"/>
          </p:cNvSpPr>
          <p:nvPr>
            <p:ph type="title"/>
          </p:nvPr>
        </p:nvSpPr>
        <p:spPr/>
        <p:txBody>
          <a:bodyPr/>
          <a:lstStyle/>
          <a:p>
            <a:r>
              <a:rPr lang="en-US" sz="3600" dirty="0" smtClean="0">
                <a:latin typeface="Book Antiqua" panose="02040602050305030304" pitchFamily="18" charset="0"/>
              </a:rPr>
              <a:t>Competency to Stand Trial Evaluations </a:t>
            </a:r>
            <a:endParaRPr lang="en-US" sz="3600" dirty="0">
              <a:latin typeface="Book Antiqua" panose="02040602050305030304" pitchFamily="18" charset="0"/>
            </a:endParaRPr>
          </a:p>
        </p:txBody>
      </p:sp>
    </p:spTree>
    <p:extLst>
      <p:ext uri="{BB962C8B-B14F-4D97-AF65-F5344CB8AC3E}">
        <p14:creationId xmlns:p14="http://schemas.microsoft.com/office/powerpoint/2010/main" val="2493776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It </a:t>
            </a:r>
            <a:r>
              <a:rPr lang="en-US" sz="3200" dirty="0"/>
              <a:t>is </a:t>
            </a:r>
            <a:r>
              <a:rPr lang="en-US" sz="3200" b="1" dirty="0"/>
              <a:t>NOT</a:t>
            </a:r>
            <a:r>
              <a:rPr lang="en-US" sz="3200" dirty="0"/>
              <a:t> a general psychological </a:t>
            </a:r>
            <a:r>
              <a:rPr lang="en-US" sz="3200" dirty="0" smtClean="0"/>
              <a:t>or diagnostic evaluation</a:t>
            </a:r>
          </a:p>
          <a:p>
            <a:r>
              <a:rPr lang="en-US" sz="3200" dirty="0" smtClean="0"/>
              <a:t>It </a:t>
            </a:r>
            <a:r>
              <a:rPr lang="en-US" sz="3200" dirty="0"/>
              <a:t>is </a:t>
            </a:r>
            <a:r>
              <a:rPr lang="en-US" sz="3200" b="1" dirty="0"/>
              <a:t>NOT</a:t>
            </a:r>
            <a:r>
              <a:rPr lang="en-US" sz="3200" dirty="0"/>
              <a:t> an assessment of criminal responsibility (sanity) </a:t>
            </a:r>
            <a:endParaRPr lang="en-US" sz="3200" dirty="0" smtClean="0"/>
          </a:p>
          <a:p>
            <a:r>
              <a:rPr lang="en-US" sz="3200" dirty="0" smtClean="0"/>
              <a:t>It is </a:t>
            </a:r>
            <a:r>
              <a:rPr lang="en-US" sz="3200" b="1" dirty="0" smtClean="0"/>
              <a:t>NOT</a:t>
            </a:r>
            <a:r>
              <a:rPr lang="en-US" sz="3200" dirty="0" smtClean="0"/>
              <a:t> a forensic assessment that addresses dangerousness</a:t>
            </a:r>
          </a:p>
          <a:p>
            <a:r>
              <a:rPr lang="en-US" sz="3200" dirty="0" smtClean="0"/>
              <a:t>It does </a:t>
            </a:r>
            <a:r>
              <a:rPr lang="en-US" sz="3200" b="1" dirty="0" smtClean="0"/>
              <a:t>NOT</a:t>
            </a:r>
            <a:r>
              <a:rPr lang="en-US" sz="3200" dirty="0" smtClean="0"/>
              <a:t> offer recommendations for punishment/sentencing</a:t>
            </a:r>
          </a:p>
          <a:p>
            <a:pPr marL="45720" indent="0">
              <a:buNone/>
            </a:pPr>
            <a:endParaRPr lang="en-US" sz="3200" dirty="0" smtClean="0"/>
          </a:p>
          <a:p>
            <a:endParaRPr lang="en-US" sz="3200" dirty="0" smtClean="0"/>
          </a:p>
          <a:p>
            <a:endParaRPr lang="en-US" sz="2400" dirty="0" smtClean="0"/>
          </a:p>
          <a:p>
            <a:pPr marL="45720" indent="0">
              <a:buNone/>
            </a:pPr>
            <a:endParaRPr lang="en-US" sz="2100" dirty="0"/>
          </a:p>
          <a:p>
            <a:pPr lvl="1"/>
            <a:endParaRPr lang="en-US" sz="2400" dirty="0"/>
          </a:p>
        </p:txBody>
      </p:sp>
      <p:sp>
        <p:nvSpPr>
          <p:cNvPr id="3" name="Title 2"/>
          <p:cNvSpPr>
            <a:spLocks noGrp="1"/>
          </p:cNvSpPr>
          <p:nvPr>
            <p:ph type="title"/>
          </p:nvPr>
        </p:nvSpPr>
        <p:spPr/>
        <p:txBody>
          <a:bodyPr/>
          <a:lstStyle/>
          <a:p>
            <a:r>
              <a:rPr lang="en-US" dirty="0"/>
              <a:t>COMPETENCY TO STAND </a:t>
            </a:r>
            <a:r>
              <a:rPr lang="en-US" dirty="0" smtClean="0"/>
              <a:t>TRIAL evaluation</a:t>
            </a:r>
            <a:endParaRPr lang="en-US" dirty="0"/>
          </a:p>
        </p:txBody>
      </p:sp>
    </p:spTree>
    <p:extLst>
      <p:ext uri="{BB962C8B-B14F-4D97-AF65-F5344CB8AC3E}">
        <p14:creationId xmlns:p14="http://schemas.microsoft.com/office/powerpoint/2010/main" val="1575100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200" dirty="0" smtClean="0"/>
              <a:t> </a:t>
            </a:r>
            <a:r>
              <a:rPr lang="en-US" sz="2400" dirty="0" smtClean="0"/>
              <a:t>Article 46B.003: </a:t>
            </a:r>
            <a:r>
              <a:rPr lang="en-US" sz="2200" i="1" dirty="0" smtClean="0"/>
              <a:t>A </a:t>
            </a:r>
            <a:r>
              <a:rPr lang="en-US" sz="2200" i="1" dirty="0"/>
              <a:t>defendant is presumed competent to stand trial and shall be found competent to stand trial unless proved incompetent by a preponderance of the </a:t>
            </a:r>
            <a:r>
              <a:rPr lang="en-US" sz="2200" i="1" dirty="0" smtClean="0"/>
              <a:t>evidence</a:t>
            </a:r>
            <a:endParaRPr lang="en-US" sz="2200" i="1" dirty="0"/>
          </a:p>
          <a:p>
            <a:r>
              <a:rPr lang="en-US" sz="2200" dirty="0" smtClean="0"/>
              <a:t>In TX, A person </a:t>
            </a:r>
            <a:r>
              <a:rPr lang="en-US" sz="2200" dirty="0"/>
              <a:t>is incompetent to stand trial if the person does not have:</a:t>
            </a:r>
          </a:p>
          <a:p>
            <a:pPr lvl="1"/>
            <a:r>
              <a:rPr lang="en-US" sz="2200" u="sng" dirty="0" smtClean="0"/>
              <a:t>Sufficient </a:t>
            </a:r>
            <a:r>
              <a:rPr lang="en-US" sz="2200" u="sng" dirty="0"/>
              <a:t>present ability to consult with the person's lawyer with a reasonable degree of rational </a:t>
            </a:r>
            <a:r>
              <a:rPr lang="en-US" sz="2200" u="sng" dirty="0" smtClean="0"/>
              <a:t>understanding </a:t>
            </a:r>
            <a:r>
              <a:rPr lang="en-US" sz="2200" b="1" dirty="0" smtClean="0"/>
              <a:t>and/or</a:t>
            </a:r>
            <a:endParaRPr lang="en-US" sz="2200" b="1" dirty="0"/>
          </a:p>
          <a:p>
            <a:pPr lvl="1"/>
            <a:r>
              <a:rPr lang="en-US" sz="2200" u="sng" dirty="0" smtClean="0"/>
              <a:t>Rational </a:t>
            </a:r>
            <a:r>
              <a:rPr lang="en-US" sz="2200" u="sng" dirty="0"/>
              <a:t>as well as factual understanding of the proceedings against the </a:t>
            </a:r>
            <a:r>
              <a:rPr lang="en-US" sz="2200" u="sng" dirty="0" smtClean="0"/>
              <a:t>person</a:t>
            </a:r>
          </a:p>
          <a:p>
            <a:pPr marL="45720" indent="0">
              <a:buNone/>
            </a:pPr>
            <a:r>
              <a:rPr lang="en-US" u="sng" dirty="0"/>
              <a:t/>
            </a:r>
            <a:br>
              <a:rPr lang="en-US" u="sng" dirty="0"/>
            </a:br>
            <a:endParaRPr lang="en-US" u="sng" dirty="0"/>
          </a:p>
        </p:txBody>
      </p:sp>
      <p:sp>
        <p:nvSpPr>
          <p:cNvPr id="3" name="Title 2"/>
          <p:cNvSpPr>
            <a:spLocks noGrp="1"/>
          </p:cNvSpPr>
          <p:nvPr>
            <p:ph type="title"/>
          </p:nvPr>
        </p:nvSpPr>
        <p:spPr/>
        <p:txBody>
          <a:bodyPr/>
          <a:lstStyle/>
          <a:p>
            <a:r>
              <a:rPr lang="en-US" dirty="0" smtClean="0"/>
              <a:t>Incompetency</a:t>
            </a:r>
            <a:endParaRPr lang="en-US" dirty="0"/>
          </a:p>
        </p:txBody>
      </p:sp>
    </p:spTree>
    <p:extLst>
      <p:ext uri="{BB962C8B-B14F-4D97-AF65-F5344CB8AC3E}">
        <p14:creationId xmlns:p14="http://schemas.microsoft.com/office/powerpoint/2010/main" val="49995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a:t>“</a:t>
            </a:r>
            <a:r>
              <a:rPr lang="en-US" sz="3200" dirty="0"/>
              <a:t>Incompetence and mental illness are not synonymous” (Grisso, 2014) </a:t>
            </a:r>
          </a:p>
          <a:p>
            <a:pPr lvl="1"/>
            <a:r>
              <a:rPr lang="en-US" sz="3200" dirty="0"/>
              <a:t>A defendant may be psychotic, manic, depressed or intellectually or developmentally disabled </a:t>
            </a:r>
            <a:r>
              <a:rPr lang="en-US" sz="3200" b="1" i="1" dirty="0"/>
              <a:t>and still be </a:t>
            </a:r>
            <a:r>
              <a:rPr lang="en-US" sz="3200" b="1" i="1" dirty="0" smtClean="0"/>
              <a:t>competent to stand trial</a:t>
            </a:r>
            <a:endParaRPr lang="en-US" sz="3200" b="1" i="1" dirty="0"/>
          </a:p>
          <a:p>
            <a:pPr marL="45720" indent="0">
              <a:buNone/>
            </a:pPr>
            <a:endParaRPr lang="en-US" dirty="0"/>
          </a:p>
        </p:txBody>
      </p:sp>
      <p:sp>
        <p:nvSpPr>
          <p:cNvPr id="3" name="Title 2"/>
          <p:cNvSpPr>
            <a:spLocks noGrp="1"/>
          </p:cNvSpPr>
          <p:nvPr>
            <p:ph type="title"/>
          </p:nvPr>
        </p:nvSpPr>
        <p:spPr/>
        <p:txBody>
          <a:bodyPr/>
          <a:lstStyle/>
          <a:p>
            <a:r>
              <a:rPr lang="en-US" dirty="0" smtClean="0"/>
              <a:t>INCOMPETENCY</a:t>
            </a:r>
            <a:endParaRPr lang="en-US" dirty="0"/>
          </a:p>
        </p:txBody>
      </p:sp>
    </p:spTree>
    <p:extLst>
      <p:ext uri="{BB962C8B-B14F-4D97-AF65-F5344CB8AC3E}">
        <p14:creationId xmlns:p14="http://schemas.microsoft.com/office/powerpoint/2010/main" val="2259173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conduct Competency evaluations?</a:t>
            </a:r>
            <a:endParaRPr lang="en-US" dirty="0"/>
          </a:p>
        </p:txBody>
      </p:sp>
      <p:sp>
        <p:nvSpPr>
          <p:cNvPr id="3" name="Content Placeholder 2"/>
          <p:cNvSpPr>
            <a:spLocks noGrp="1"/>
          </p:cNvSpPr>
          <p:nvPr>
            <p:ph idx="1"/>
          </p:nvPr>
        </p:nvSpPr>
        <p:spPr>
          <a:xfrm>
            <a:off x="152400" y="1524000"/>
            <a:ext cx="8839200" cy="5474677"/>
          </a:xfrm>
        </p:spPr>
        <p:txBody>
          <a:bodyPr/>
          <a:lstStyle/>
          <a:p>
            <a:r>
              <a:rPr lang="en-US" sz="2600" dirty="0" smtClean="0"/>
              <a:t>Article 46B.021: Qualifications of Experts</a:t>
            </a:r>
          </a:p>
          <a:p>
            <a:pPr lvl="1"/>
            <a:r>
              <a:rPr lang="en-US" sz="2600" dirty="0" smtClean="0"/>
              <a:t> Court may appoint a qualified psychiatrist or psychologist as an expert with following qualifications:</a:t>
            </a:r>
          </a:p>
          <a:p>
            <a:pPr lvl="2"/>
            <a:r>
              <a:rPr lang="en-US" sz="2600" dirty="0" smtClean="0"/>
              <a:t>At </a:t>
            </a:r>
            <a:r>
              <a:rPr lang="en-US" sz="2600" dirty="0"/>
              <a:t>least 24 hours of specialized forensic training relating to incompetency or insanity </a:t>
            </a:r>
            <a:r>
              <a:rPr lang="en-US" sz="2600" dirty="0" smtClean="0"/>
              <a:t>evaluations</a:t>
            </a:r>
            <a:endParaRPr lang="en-US" sz="2600" dirty="0"/>
          </a:p>
          <a:p>
            <a:pPr lvl="2"/>
            <a:r>
              <a:rPr lang="en-US" sz="2600" dirty="0" smtClean="0"/>
              <a:t>Eight </a:t>
            </a:r>
            <a:r>
              <a:rPr lang="en-US" sz="2600" dirty="0"/>
              <a:t>or more hours of continuing education relating to forensic evaluations, completed in the 12 months preceding the appointment</a:t>
            </a:r>
          </a:p>
          <a:p>
            <a:pPr lvl="2"/>
            <a:endParaRPr lang="en-US" dirty="0" smtClean="0"/>
          </a:p>
          <a:p>
            <a:pPr lvl="2"/>
            <a:endParaRPr lang="en-US" dirty="0" smtClean="0"/>
          </a:p>
          <a:p>
            <a:pPr marL="860425" lvl="3" indent="0">
              <a:buNone/>
            </a:pPr>
            <a:endParaRPr lang="en-US" dirty="0"/>
          </a:p>
        </p:txBody>
      </p:sp>
    </p:spTree>
    <p:extLst>
      <p:ext uri="{BB962C8B-B14F-4D97-AF65-F5344CB8AC3E}">
        <p14:creationId xmlns:p14="http://schemas.microsoft.com/office/powerpoint/2010/main" val="1397315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body" idx="1"/>
          </p:nvPr>
        </p:nvSpPr>
        <p:spPr/>
        <p:txBody>
          <a:bodyPr/>
          <a:lstStyle/>
          <a:p>
            <a:r>
              <a:rPr lang="en-US" dirty="0" smtClean="0"/>
              <a:t>Dr. Martin</a:t>
            </a:r>
            <a:endParaRPr lang="en-US" dirty="0"/>
          </a:p>
        </p:txBody>
      </p:sp>
      <p:sp>
        <p:nvSpPr>
          <p:cNvPr id="3" name="Title 2"/>
          <p:cNvSpPr>
            <a:spLocks noGrp="1"/>
          </p:cNvSpPr>
          <p:nvPr>
            <p:ph type="title"/>
          </p:nvPr>
        </p:nvSpPr>
        <p:spPr/>
        <p:txBody>
          <a:bodyPr/>
          <a:lstStyle/>
          <a:p>
            <a:r>
              <a:rPr lang="en-US" sz="3600" dirty="0" smtClean="0"/>
              <a:t>Psychological and idd evaluations</a:t>
            </a:r>
            <a:endParaRPr lang="en-US" sz="3600" dirty="0"/>
          </a:p>
        </p:txBody>
      </p:sp>
    </p:spTree>
    <p:extLst>
      <p:ext uri="{BB962C8B-B14F-4D97-AF65-F5344CB8AC3E}">
        <p14:creationId xmlns:p14="http://schemas.microsoft.com/office/powerpoint/2010/main" val="39926058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n-US" sz="7600" dirty="0" smtClean="0"/>
              <a:t>Your </a:t>
            </a:r>
            <a:r>
              <a:rPr lang="en-US" sz="7600" dirty="0"/>
              <a:t>impressions/concerns regarding the defendant’s </a:t>
            </a:r>
            <a:r>
              <a:rPr lang="en-US" sz="7600" dirty="0" smtClean="0"/>
              <a:t>CST</a:t>
            </a:r>
          </a:p>
          <a:p>
            <a:r>
              <a:rPr lang="en-US" sz="7600" dirty="0" smtClean="0"/>
              <a:t>Contact info for collateral sources (parents, spouse, etc.)</a:t>
            </a:r>
          </a:p>
          <a:p>
            <a:r>
              <a:rPr lang="en-US" sz="7600" dirty="0" smtClean="0"/>
              <a:t>Previous </a:t>
            </a:r>
            <a:r>
              <a:rPr lang="en-US" sz="7600" dirty="0"/>
              <a:t>mental health evaluation and treatment </a:t>
            </a:r>
            <a:r>
              <a:rPr lang="en-US" sz="7600" dirty="0" smtClean="0"/>
              <a:t>records</a:t>
            </a:r>
          </a:p>
          <a:p>
            <a:pPr lvl="1"/>
            <a:r>
              <a:rPr lang="en-US" sz="7600" dirty="0" smtClean="0"/>
              <a:t>Previous CST evaluations</a:t>
            </a:r>
          </a:p>
          <a:p>
            <a:pPr lvl="1"/>
            <a:r>
              <a:rPr lang="en-US" sz="7600" dirty="0" smtClean="0"/>
              <a:t>Texana/MHMRA treatment records</a:t>
            </a:r>
          </a:p>
          <a:p>
            <a:pPr lvl="1"/>
            <a:r>
              <a:rPr lang="en-US" sz="7600" dirty="0" smtClean="0"/>
              <a:t>State Hospital records (if there for restoration or for treatment)</a:t>
            </a:r>
          </a:p>
          <a:p>
            <a:pPr lvl="1"/>
            <a:r>
              <a:rPr lang="en-US" sz="7600" dirty="0" smtClean="0"/>
              <a:t>Records from other psychiatric hospitalizations</a:t>
            </a:r>
          </a:p>
          <a:p>
            <a:pPr lvl="1"/>
            <a:r>
              <a:rPr lang="en-US" sz="7600" dirty="0" smtClean="0"/>
              <a:t>Private psychiatrist/psychologist records</a:t>
            </a:r>
          </a:p>
          <a:p>
            <a:pPr lvl="1"/>
            <a:r>
              <a:rPr lang="en-US" sz="7600" dirty="0" smtClean="0"/>
              <a:t>Current medications</a:t>
            </a:r>
          </a:p>
          <a:p>
            <a:pPr lvl="1"/>
            <a:r>
              <a:rPr lang="en-US" sz="7600" dirty="0"/>
              <a:t>Educational </a:t>
            </a:r>
            <a:r>
              <a:rPr lang="en-US" sz="7600" dirty="0" smtClean="0"/>
              <a:t>records </a:t>
            </a:r>
          </a:p>
          <a:p>
            <a:pPr lvl="1"/>
            <a:r>
              <a:rPr lang="en-US" sz="7600" dirty="0" smtClean="0"/>
              <a:t>Social security/disability records</a:t>
            </a:r>
          </a:p>
          <a:p>
            <a:pPr lvl="1"/>
            <a:r>
              <a:rPr lang="en-US" sz="7600" dirty="0" smtClean="0"/>
              <a:t>VA records</a:t>
            </a:r>
          </a:p>
          <a:p>
            <a:pPr lvl="1"/>
            <a:r>
              <a:rPr lang="en-US" sz="7600" dirty="0" smtClean="0"/>
              <a:t>TDCJ Records</a:t>
            </a:r>
            <a:endParaRPr lang="en-US" sz="7600" dirty="0"/>
          </a:p>
          <a:p>
            <a:pPr marL="365760" lvl="1" indent="0">
              <a:buNone/>
            </a:pPr>
            <a:endParaRPr lang="en-US" sz="4200" dirty="0" smtClean="0"/>
          </a:p>
          <a:p>
            <a:pPr lvl="1"/>
            <a:endParaRPr lang="en-US" dirty="0"/>
          </a:p>
        </p:txBody>
      </p:sp>
      <p:sp>
        <p:nvSpPr>
          <p:cNvPr id="3" name="Title 2"/>
          <p:cNvSpPr>
            <a:spLocks noGrp="1"/>
          </p:cNvSpPr>
          <p:nvPr>
            <p:ph type="title"/>
          </p:nvPr>
        </p:nvSpPr>
        <p:spPr/>
        <p:txBody>
          <a:bodyPr/>
          <a:lstStyle/>
          <a:p>
            <a:r>
              <a:rPr lang="en-US" dirty="0" smtClean="0"/>
              <a:t>What TO PROVIDE THE EXPERT</a:t>
            </a:r>
            <a:endParaRPr lang="en-US" dirty="0"/>
          </a:p>
        </p:txBody>
      </p:sp>
    </p:spTree>
    <p:extLst>
      <p:ext uri="{BB962C8B-B14F-4D97-AF65-F5344CB8AC3E}">
        <p14:creationId xmlns:p14="http://schemas.microsoft.com/office/powerpoint/2010/main" val="29601327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Review all available records</a:t>
            </a:r>
          </a:p>
          <a:p>
            <a:r>
              <a:rPr lang="en-US" sz="2400" dirty="0" smtClean="0"/>
              <a:t>Clinical interview with defendant</a:t>
            </a:r>
          </a:p>
          <a:p>
            <a:pPr lvl="1"/>
            <a:r>
              <a:rPr lang="en-US" sz="2400" dirty="0" smtClean="0"/>
              <a:t>Background history</a:t>
            </a:r>
          </a:p>
          <a:p>
            <a:pPr lvl="1"/>
            <a:r>
              <a:rPr lang="en-US" sz="2400" dirty="0" smtClean="0"/>
              <a:t>Mental status exam</a:t>
            </a:r>
          </a:p>
          <a:p>
            <a:pPr lvl="1"/>
            <a:r>
              <a:rPr lang="en-US" sz="2400" dirty="0" smtClean="0"/>
              <a:t>Competency-specific questions</a:t>
            </a:r>
          </a:p>
          <a:p>
            <a:r>
              <a:rPr lang="en-US" sz="2400" dirty="0" smtClean="0"/>
              <a:t>Consultation with collateral sources</a:t>
            </a:r>
          </a:p>
          <a:p>
            <a:r>
              <a:rPr lang="en-US" sz="2400" dirty="0" smtClean="0"/>
              <a:t>Psychological testing </a:t>
            </a:r>
            <a:endParaRPr lang="en-US" sz="2400" dirty="0"/>
          </a:p>
          <a:p>
            <a:pPr lvl="1"/>
            <a:r>
              <a:rPr lang="en-US" sz="2400" dirty="0" smtClean="0"/>
              <a:t>This is done as needed-typically not in every evaluation</a:t>
            </a:r>
          </a:p>
          <a:p>
            <a:pPr lvl="1"/>
            <a:r>
              <a:rPr lang="en-US" sz="2400" dirty="0" smtClean="0"/>
              <a:t>CST measures are not necessary</a:t>
            </a:r>
            <a:endParaRPr lang="en-US" sz="2400" dirty="0"/>
          </a:p>
        </p:txBody>
      </p:sp>
      <p:sp>
        <p:nvSpPr>
          <p:cNvPr id="3" name="Title 2"/>
          <p:cNvSpPr>
            <a:spLocks noGrp="1"/>
          </p:cNvSpPr>
          <p:nvPr>
            <p:ph type="title"/>
          </p:nvPr>
        </p:nvSpPr>
        <p:spPr/>
        <p:txBody>
          <a:bodyPr/>
          <a:lstStyle/>
          <a:p>
            <a:r>
              <a:rPr lang="en-US" dirty="0" smtClean="0"/>
              <a:t>EVALUATION PROCESS</a:t>
            </a:r>
            <a:endParaRPr lang="en-US" dirty="0"/>
          </a:p>
        </p:txBody>
      </p:sp>
    </p:spTree>
    <p:extLst>
      <p:ext uri="{BB962C8B-B14F-4D97-AF65-F5344CB8AC3E}">
        <p14:creationId xmlns:p14="http://schemas.microsoft.com/office/powerpoint/2010/main" val="23266509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92500" lnSpcReduction="10000"/>
          </a:bodyPr>
          <a:lstStyle/>
          <a:p>
            <a:r>
              <a:rPr lang="en-US" sz="2200" u="sng" dirty="0" smtClean="0"/>
              <a:t>Evaluation Template:</a:t>
            </a:r>
          </a:p>
          <a:p>
            <a:r>
              <a:rPr lang="en-US" sz="2200" dirty="0" smtClean="0"/>
              <a:t>Qualifications of Examiner</a:t>
            </a:r>
            <a:endParaRPr lang="en-US" sz="1900" dirty="0"/>
          </a:p>
          <a:p>
            <a:r>
              <a:rPr lang="en-US" sz="2200" dirty="0" smtClean="0"/>
              <a:t>Specific Issues of Examination</a:t>
            </a:r>
            <a:endParaRPr lang="en-US" sz="1900" dirty="0"/>
          </a:p>
          <a:p>
            <a:r>
              <a:rPr lang="en-US" sz="2200" dirty="0" smtClean="0"/>
              <a:t>Disclosures</a:t>
            </a:r>
            <a:endParaRPr lang="en-US" sz="1900" dirty="0"/>
          </a:p>
          <a:p>
            <a:r>
              <a:rPr lang="en-US" sz="2200" dirty="0" smtClean="0"/>
              <a:t>Current Allegations</a:t>
            </a:r>
            <a:endParaRPr lang="en-US" sz="1900" dirty="0"/>
          </a:p>
          <a:p>
            <a:r>
              <a:rPr lang="en-US" sz="2200" dirty="0" smtClean="0"/>
              <a:t>Sources of Information</a:t>
            </a:r>
            <a:endParaRPr lang="en-US" sz="1900" dirty="0"/>
          </a:p>
          <a:p>
            <a:r>
              <a:rPr lang="en-US" sz="2200" dirty="0" smtClean="0"/>
              <a:t>Background and Demeanor of Defendant</a:t>
            </a:r>
            <a:endParaRPr lang="en-US" sz="1900" dirty="0"/>
          </a:p>
          <a:p>
            <a:r>
              <a:rPr lang="en-US" sz="2200" dirty="0" smtClean="0"/>
              <a:t>Relevant History</a:t>
            </a:r>
            <a:endParaRPr lang="en-US" sz="1900" dirty="0"/>
          </a:p>
          <a:p>
            <a:pPr lvl="1"/>
            <a:r>
              <a:rPr lang="en-US" sz="1900" i="1" dirty="0" smtClean="0"/>
              <a:t>Family</a:t>
            </a:r>
            <a:endParaRPr lang="en-US" sz="1700" dirty="0"/>
          </a:p>
          <a:p>
            <a:pPr lvl="1"/>
            <a:r>
              <a:rPr lang="en-US" sz="1900" i="1" dirty="0" smtClean="0"/>
              <a:t>Academic</a:t>
            </a:r>
            <a:endParaRPr lang="en-US" sz="1700" dirty="0"/>
          </a:p>
          <a:p>
            <a:pPr lvl="1"/>
            <a:r>
              <a:rPr lang="en-US" sz="1900" i="1" dirty="0" smtClean="0"/>
              <a:t>Employment</a:t>
            </a:r>
            <a:endParaRPr lang="en-US" sz="1700" dirty="0"/>
          </a:p>
          <a:p>
            <a:pPr lvl="1"/>
            <a:r>
              <a:rPr lang="en-US" sz="1900" i="1" dirty="0"/>
              <a:t>Substance </a:t>
            </a:r>
            <a:r>
              <a:rPr lang="en-US" sz="1900" i="1" dirty="0" smtClean="0"/>
              <a:t>abuse</a:t>
            </a:r>
            <a:endParaRPr lang="en-US" sz="1700" dirty="0"/>
          </a:p>
          <a:p>
            <a:pPr lvl="1"/>
            <a:r>
              <a:rPr lang="en-US" sz="1900" i="1" dirty="0" smtClean="0"/>
              <a:t>Legal</a:t>
            </a:r>
            <a:endParaRPr lang="en-US" sz="1700" dirty="0"/>
          </a:p>
          <a:p>
            <a:pPr lvl="1"/>
            <a:r>
              <a:rPr lang="en-US" sz="1900" i="1" dirty="0" smtClean="0"/>
              <a:t>Psychiatric </a:t>
            </a:r>
            <a:r>
              <a:rPr lang="en-US" sz="1900" i="1" dirty="0"/>
              <a:t>and </a:t>
            </a:r>
            <a:r>
              <a:rPr lang="en-US" sz="1900" i="1" dirty="0" smtClean="0"/>
              <a:t>Medical</a:t>
            </a:r>
            <a:endParaRPr lang="en-US" sz="1700" dirty="0"/>
          </a:p>
          <a:p>
            <a:r>
              <a:rPr lang="en-US" sz="2200" dirty="0" smtClean="0"/>
              <a:t>Current Mental Status</a:t>
            </a:r>
            <a:endParaRPr lang="en-US" sz="1900" dirty="0"/>
          </a:p>
          <a:p>
            <a:endParaRPr lang="en-US" dirty="0"/>
          </a:p>
        </p:txBody>
      </p:sp>
      <p:sp>
        <p:nvSpPr>
          <p:cNvPr id="3" name="Title 2"/>
          <p:cNvSpPr>
            <a:spLocks noGrp="1"/>
          </p:cNvSpPr>
          <p:nvPr>
            <p:ph type="title"/>
          </p:nvPr>
        </p:nvSpPr>
        <p:spPr/>
        <p:txBody>
          <a:bodyPr/>
          <a:lstStyle/>
          <a:p>
            <a:r>
              <a:rPr lang="en-US" dirty="0" smtClean="0"/>
              <a:t>Competency Evaluations</a:t>
            </a:r>
            <a:endParaRPr lang="en-US" dirty="0"/>
          </a:p>
        </p:txBody>
      </p:sp>
    </p:spTree>
    <p:extLst>
      <p:ext uri="{BB962C8B-B14F-4D97-AF65-F5344CB8AC3E}">
        <p14:creationId xmlns:p14="http://schemas.microsoft.com/office/powerpoint/2010/main" val="31157282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Competency Assessment</a:t>
            </a:r>
          </a:p>
          <a:p>
            <a:pPr lvl="1"/>
            <a:r>
              <a:rPr lang="en-US" sz="2000" b="1" i="1" dirty="0" smtClean="0"/>
              <a:t>1</a:t>
            </a:r>
            <a:r>
              <a:rPr lang="en-US" sz="2000" b="1" i="1" dirty="0"/>
              <a:t>. The capacity of the defendant during criminal proceedings to:</a:t>
            </a:r>
          </a:p>
          <a:p>
            <a:pPr lvl="2"/>
            <a:r>
              <a:rPr lang="en-US" sz="2000" dirty="0"/>
              <a:t>a. Rationally understand the charges against the defendant and the potential consequences of the pending criminal proceedings</a:t>
            </a:r>
          </a:p>
          <a:p>
            <a:pPr lvl="2"/>
            <a:r>
              <a:rPr lang="en-US" sz="2000" dirty="0"/>
              <a:t>b. Disclose to counsel pertinent facts, events, and states of mind</a:t>
            </a:r>
          </a:p>
          <a:p>
            <a:pPr lvl="2"/>
            <a:r>
              <a:rPr lang="en-US" sz="2000" dirty="0"/>
              <a:t>c. Engage in a reasoned choice of legal strategies and options</a:t>
            </a:r>
          </a:p>
          <a:p>
            <a:pPr lvl="2"/>
            <a:r>
              <a:rPr lang="en-US" sz="2000" dirty="0"/>
              <a:t>d. Understand the adversarial nature of criminal proceedings</a:t>
            </a:r>
          </a:p>
          <a:p>
            <a:pPr lvl="2"/>
            <a:r>
              <a:rPr lang="en-US" sz="2000" dirty="0"/>
              <a:t>e. Exhibit appropriate courtroom behavior</a:t>
            </a:r>
          </a:p>
          <a:p>
            <a:pPr lvl="2"/>
            <a:r>
              <a:rPr lang="en-US" sz="2000" dirty="0"/>
              <a:t>f. Testify</a:t>
            </a:r>
          </a:p>
          <a:p>
            <a:pPr marL="45720" indent="0">
              <a:buNone/>
            </a:pPr>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a:t>Competency Evaluations</a:t>
            </a:r>
          </a:p>
        </p:txBody>
      </p:sp>
    </p:spTree>
    <p:extLst>
      <p:ext uri="{BB962C8B-B14F-4D97-AF65-F5344CB8AC3E}">
        <p14:creationId xmlns:p14="http://schemas.microsoft.com/office/powerpoint/2010/main" val="19732020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1"/>
            <a:r>
              <a:rPr lang="en-US" sz="2000" i="1" dirty="0" smtClean="0"/>
              <a:t>2</a:t>
            </a:r>
            <a:r>
              <a:rPr lang="en-US" sz="2000" b="1" i="1" dirty="0" smtClean="0"/>
              <a:t>. As </a:t>
            </a:r>
            <a:r>
              <a:rPr lang="en-US" sz="2000" b="1" i="1" dirty="0"/>
              <a:t>supported by current indications and the defendant's personal history, whether the </a:t>
            </a:r>
            <a:r>
              <a:rPr lang="en-US" sz="2000" b="1" i="1" dirty="0" smtClean="0"/>
              <a:t>defendant has</a:t>
            </a:r>
          </a:p>
          <a:p>
            <a:pPr lvl="2"/>
            <a:r>
              <a:rPr lang="en-US" sz="2000" dirty="0"/>
              <a:t>a</a:t>
            </a:r>
            <a:r>
              <a:rPr lang="en-US" sz="2000" dirty="0" smtClean="0"/>
              <a:t>. a </a:t>
            </a:r>
            <a:r>
              <a:rPr lang="en-US" sz="2000" dirty="0"/>
              <a:t>mental </a:t>
            </a:r>
            <a:r>
              <a:rPr lang="en-US" sz="2000" dirty="0" smtClean="0"/>
              <a:t>illness and/or </a:t>
            </a:r>
          </a:p>
          <a:p>
            <a:pPr lvl="2"/>
            <a:r>
              <a:rPr lang="en-US" sz="2000" dirty="0" smtClean="0"/>
              <a:t>b. is </a:t>
            </a:r>
            <a:r>
              <a:rPr lang="en-US" sz="2000" dirty="0"/>
              <a:t>a person with </a:t>
            </a:r>
            <a:r>
              <a:rPr lang="en-US" sz="2000" dirty="0" smtClean="0"/>
              <a:t>Intellectual Developmental Disability (mental retardation)</a:t>
            </a:r>
          </a:p>
          <a:p>
            <a:pPr lvl="3"/>
            <a:r>
              <a:rPr lang="en-US" sz="2000" dirty="0" smtClean="0"/>
              <a:t>Psychotic Disorder (Schizophrenia; Schizoaffective; Psychotic Disorder, NOS; Delusional Disorder)</a:t>
            </a:r>
          </a:p>
          <a:p>
            <a:pPr lvl="3"/>
            <a:r>
              <a:rPr lang="en-US" sz="2000" dirty="0" smtClean="0"/>
              <a:t>Bipolar Disorder (with/without Psychotic Features)</a:t>
            </a:r>
          </a:p>
          <a:p>
            <a:pPr lvl="3"/>
            <a:r>
              <a:rPr lang="en-US" sz="2000" dirty="0" smtClean="0"/>
              <a:t>Major Depressive </a:t>
            </a:r>
            <a:r>
              <a:rPr lang="en-US" sz="2000" dirty="0"/>
              <a:t>Disorder (with/without Psychotic </a:t>
            </a:r>
            <a:r>
              <a:rPr lang="en-US" sz="2000" dirty="0" smtClean="0"/>
              <a:t>Features)</a:t>
            </a:r>
          </a:p>
          <a:p>
            <a:pPr lvl="3"/>
            <a:r>
              <a:rPr lang="en-US" sz="2000" dirty="0" smtClean="0"/>
              <a:t>Intellectual Disability</a:t>
            </a:r>
          </a:p>
          <a:p>
            <a:pPr lvl="3"/>
            <a:r>
              <a:rPr lang="en-US" sz="2000" dirty="0" smtClean="0"/>
              <a:t>Autism Spectrum Disorder</a:t>
            </a:r>
          </a:p>
          <a:p>
            <a:pPr lvl="3"/>
            <a:r>
              <a:rPr lang="en-US" sz="2000" dirty="0" smtClean="0"/>
              <a:t>Other neurological disorder</a:t>
            </a:r>
          </a:p>
          <a:p>
            <a:endParaRPr lang="en-US" sz="1800" dirty="0"/>
          </a:p>
        </p:txBody>
      </p:sp>
      <p:sp>
        <p:nvSpPr>
          <p:cNvPr id="3" name="Title 2"/>
          <p:cNvSpPr>
            <a:spLocks noGrp="1"/>
          </p:cNvSpPr>
          <p:nvPr>
            <p:ph type="title"/>
          </p:nvPr>
        </p:nvSpPr>
        <p:spPr>
          <a:xfrm>
            <a:off x="457200" y="304800"/>
            <a:ext cx="8381260" cy="1054394"/>
          </a:xfrm>
        </p:spPr>
        <p:txBody>
          <a:bodyPr/>
          <a:lstStyle/>
          <a:p>
            <a:r>
              <a:rPr lang="en-US" dirty="0"/>
              <a:t>Competency Evaluations</a:t>
            </a:r>
          </a:p>
        </p:txBody>
      </p:sp>
    </p:spTree>
    <p:extLst>
      <p:ext uri="{BB962C8B-B14F-4D97-AF65-F5344CB8AC3E}">
        <p14:creationId xmlns:p14="http://schemas.microsoft.com/office/powerpoint/2010/main" val="15314774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r>
              <a:rPr lang="en-US" sz="2400" b="1" i="1" dirty="0" smtClean="0"/>
              <a:t>3. Whether </a:t>
            </a:r>
            <a:r>
              <a:rPr lang="en-US" sz="2400" b="1" i="1" dirty="0"/>
              <a:t>the identified condition has lasted or is expected to last continuously for at least one </a:t>
            </a:r>
            <a:r>
              <a:rPr lang="en-US" sz="2400" b="1" i="1" dirty="0" smtClean="0"/>
              <a:t>year</a:t>
            </a:r>
          </a:p>
          <a:p>
            <a:pPr lvl="2"/>
            <a:r>
              <a:rPr lang="en-US" sz="2400" dirty="0" smtClean="0"/>
              <a:t>History of diagnosis</a:t>
            </a:r>
          </a:p>
          <a:p>
            <a:pPr lvl="2"/>
            <a:r>
              <a:rPr lang="en-US" sz="2400" dirty="0" smtClean="0"/>
              <a:t>Course of treatment</a:t>
            </a:r>
          </a:p>
          <a:p>
            <a:pPr lvl="2"/>
            <a:r>
              <a:rPr lang="en-US" sz="2400" dirty="0" smtClean="0"/>
              <a:t>Serious and persistent mental illness/intellectual disability</a:t>
            </a:r>
            <a:endParaRPr lang="en-US" sz="2400" dirty="0"/>
          </a:p>
          <a:p>
            <a:pPr marL="45720" indent="0">
              <a:buNone/>
            </a:pPr>
            <a:endParaRPr lang="en-US" sz="2800" dirty="0"/>
          </a:p>
        </p:txBody>
      </p:sp>
      <p:sp>
        <p:nvSpPr>
          <p:cNvPr id="3" name="Title 2"/>
          <p:cNvSpPr>
            <a:spLocks noGrp="1"/>
          </p:cNvSpPr>
          <p:nvPr>
            <p:ph type="title"/>
          </p:nvPr>
        </p:nvSpPr>
        <p:spPr/>
        <p:txBody>
          <a:bodyPr/>
          <a:lstStyle/>
          <a:p>
            <a:r>
              <a:rPr lang="en-US" dirty="0"/>
              <a:t>Competency Evaluations</a:t>
            </a:r>
          </a:p>
        </p:txBody>
      </p:sp>
    </p:spTree>
    <p:extLst>
      <p:ext uri="{BB962C8B-B14F-4D97-AF65-F5344CB8AC3E}">
        <p14:creationId xmlns:p14="http://schemas.microsoft.com/office/powerpoint/2010/main" val="31098520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1"/>
            <a:r>
              <a:rPr lang="en-US" sz="2200" b="1" i="1" dirty="0"/>
              <a:t>4</a:t>
            </a:r>
            <a:r>
              <a:rPr lang="en-US" sz="2200" b="1" i="1" dirty="0" smtClean="0"/>
              <a:t>. The </a:t>
            </a:r>
            <a:r>
              <a:rPr lang="en-US" sz="2200" b="1" i="1" dirty="0"/>
              <a:t>degree of impairment resulting from the mental illness or mental retardation, if existent, and the specific impact on the defendant's capacity to engage with counsel in a reasonable and rational </a:t>
            </a:r>
            <a:r>
              <a:rPr lang="en-US" sz="2200" b="1" i="1" dirty="0" smtClean="0"/>
              <a:t>manner</a:t>
            </a:r>
          </a:p>
          <a:p>
            <a:pPr lvl="2"/>
            <a:r>
              <a:rPr lang="en-US" sz="2200" dirty="0" smtClean="0"/>
              <a:t>Symptoms which may interfere</a:t>
            </a:r>
          </a:p>
          <a:p>
            <a:pPr lvl="3"/>
            <a:r>
              <a:rPr lang="en-US" sz="2200" dirty="0" smtClean="0"/>
              <a:t>Auditory/visual hallucinations</a:t>
            </a:r>
          </a:p>
          <a:p>
            <a:pPr lvl="3"/>
            <a:r>
              <a:rPr lang="en-US" sz="2200" dirty="0" smtClean="0"/>
              <a:t>Delusions </a:t>
            </a:r>
          </a:p>
          <a:p>
            <a:pPr lvl="3"/>
            <a:r>
              <a:rPr lang="en-US" sz="2200" dirty="0" smtClean="0"/>
              <a:t>Thought disorder/disorganized speech</a:t>
            </a:r>
          </a:p>
          <a:p>
            <a:pPr lvl="3"/>
            <a:r>
              <a:rPr lang="en-US" sz="2200" dirty="0" smtClean="0"/>
              <a:t>Attentional difficulties</a:t>
            </a:r>
          </a:p>
          <a:p>
            <a:pPr lvl="3"/>
            <a:r>
              <a:rPr lang="en-US" sz="2200" dirty="0" smtClean="0"/>
              <a:t>Cognitive processing difficulties</a:t>
            </a:r>
          </a:p>
          <a:p>
            <a:pPr lvl="3"/>
            <a:r>
              <a:rPr lang="en-US" sz="2200" dirty="0" smtClean="0"/>
              <a:t>Language difficulties </a:t>
            </a:r>
          </a:p>
        </p:txBody>
      </p:sp>
      <p:sp>
        <p:nvSpPr>
          <p:cNvPr id="3" name="Title 2"/>
          <p:cNvSpPr>
            <a:spLocks noGrp="1"/>
          </p:cNvSpPr>
          <p:nvPr>
            <p:ph type="title"/>
          </p:nvPr>
        </p:nvSpPr>
        <p:spPr/>
        <p:txBody>
          <a:bodyPr/>
          <a:lstStyle/>
          <a:p>
            <a:r>
              <a:rPr lang="en-US" dirty="0"/>
              <a:t>Competency Evaluations</a:t>
            </a:r>
          </a:p>
        </p:txBody>
      </p:sp>
    </p:spTree>
    <p:extLst>
      <p:ext uri="{BB962C8B-B14F-4D97-AF65-F5344CB8AC3E}">
        <p14:creationId xmlns:p14="http://schemas.microsoft.com/office/powerpoint/2010/main" val="40240708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2400" b="1" i="1" dirty="0"/>
              <a:t>5</a:t>
            </a:r>
            <a:r>
              <a:rPr lang="en-US" sz="2400" b="1" i="1" dirty="0" smtClean="0"/>
              <a:t>. If </a:t>
            </a:r>
            <a:r>
              <a:rPr lang="en-US" sz="2400" b="1" i="1" dirty="0"/>
              <a:t>the defendant is taking psychoactive or other medication:</a:t>
            </a:r>
          </a:p>
          <a:p>
            <a:pPr lvl="2"/>
            <a:r>
              <a:rPr lang="en-US" sz="2400" dirty="0" smtClean="0"/>
              <a:t>a. whether </a:t>
            </a:r>
            <a:r>
              <a:rPr lang="en-US" sz="2400" dirty="0"/>
              <a:t>the medication is necessary to maintain the defendant's </a:t>
            </a:r>
            <a:r>
              <a:rPr lang="en-US" sz="2400" dirty="0" smtClean="0"/>
              <a:t>competency</a:t>
            </a:r>
          </a:p>
          <a:p>
            <a:pPr lvl="2"/>
            <a:r>
              <a:rPr lang="en-US" sz="2400" dirty="0" smtClean="0"/>
              <a:t>b. the </a:t>
            </a:r>
            <a:r>
              <a:rPr lang="en-US" sz="2400" dirty="0"/>
              <a:t>effect, if any, of the medication on the defendant's appearance, demeanor, or ability to participate in the </a:t>
            </a:r>
            <a:r>
              <a:rPr lang="en-US" sz="2400" dirty="0" smtClean="0"/>
              <a:t>proceedings</a:t>
            </a:r>
          </a:p>
          <a:p>
            <a:pPr lvl="3"/>
            <a:r>
              <a:rPr lang="en-US" sz="2400" dirty="0" smtClean="0"/>
              <a:t>Medication compliance/noncompliance</a:t>
            </a:r>
          </a:p>
          <a:p>
            <a:pPr lvl="3"/>
            <a:r>
              <a:rPr lang="en-US" sz="2400" dirty="0" smtClean="0"/>
              <a:t>Side effects</a:t>
            </a:r>
          </a:p>
          <a:p>
            <a:pPr marL="45720" indent="0">
              <a:buNone/>
            </a:pPr>
            <a:endParaRPr lang="en-US" dirty="0"/>
          </a:p>
        </p:txBody>
      </p:sp>
      <p:sp>
        <p:nvSpPr>
          <p:cNvPr id="3" name="Title 2"/>
          <p:cNvSpPr>
            <a:spLocks noGrp="1"/>
          </p:cNvSpPr>
          <p:nvPr>
            <p:ph type="title"/>
          </p:nvPr>
        </p:nvSpPr>
        <p:spPr>
          <a:xfrm>
            <a:off x="381000" y="304800"/>
            <a:ext cx="8381260" cy="1054394"/>
          </a:xfrm>
        </p:spPr>
        <p:txBody>
          <a:bodyPr/>
          <a:lstStyle/>
          <a:p>
            <a:r>
              <a:rPr lang="en-US" dirty="0"/>
              <a:t>Competency Evaluations</a:t>
            </a:r>
          </a:p>
        </p:txBody>
      </p:sp>
    </p:spTree>
    <p:extLst>
      <p:ext uri="{BB962C8B-B14F-4D97-AF65-F5344CB8AC3E}">
        <p14:creationId xmlns:p14="http://schemas.microsoft.com/office/powerpoint/2010/main" val="12197612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52600"/>
            <a:ext cx="8407893" cy="4407408"/>
          </a:xfrm>
        </p:spPr>
        <p:txBody>
          <a:bodyPr>
            <a:noAutofit/>
          </a:bodyPr>
          <a:lstStyle/>
          <a:p>
            <a:r>
              <a:rPr lang="en-US" sz="2400" dirty="0" smtClean="0"/>
              <a:t>Opinion on Competency to Stand Trial</a:t>
            </a:r>
          </a:p>
          <a:p>
            <a:pPr lvl="1"/>
            <a:r>
              <a:rPr lang="en-US" sz="2400" dirty="0" smtClean="0"/>
              <a:t>In Texas, the examiner is </a:t>
            </a:r>
            <a:r>
              <a:rPr lang="en-US" sz="2400" b="1" dirty="0" smtClean="0"/>
              <a:t>required</a:t>
            </a:r>
            <a:r>
              <a:rPr lang="en-US" sz="2400" dirty="0" smtClean="0"/>
              <a:t> to provide an opinion on competency </a:t>
            </a:r>
            <a:endParaRPr lang="en-US" sz="2400" dirty="0"/>
          </a:p>
          <a:p>
            <a:pPr lvl="2"/>
            <a:r>
              <a:rPr lang="en-US" sz="2400" dirty="0" smtClean="0"/>
              <a:t>Must also provide whether defendant is </a:t>
            </a:r>
            <a:r>
              <a:rPr lang="en-US" sz="2400" b="1" dirty="0" smtClean="0"/>
              <a:t>likely to be restored in the foreseeable future</a:t>
            </a:r>
          </a:p>
          <a:p>
            <a:pPr lvl="2"/>
            <a:r>
              <a:rPr lang="en-US" sz="2400" dirty="0" smtClean="0"/>
              <a:t>Opinion may not </a:t>
            </a:r>
            <a:r>
              <a:rPr lang="en-US" sz="2400" dirty="0"/>
              <a:t>be based solely on the defendant's refusal to communicate during the </a:t>
            </a:r>
            <a:r>
              <a:rPr lang="en-US" sz="2400" dirty="0" smtClean="0"/>
              <a:t>examination</a:t>
            </a:r>
          </a:p>
          <a:p>
            <a:pPr lvl="2"/>
            <a:r>
              <a:rPr lang="en-US" sz="2400" dirty="0" smtClean="0"/>
              <a:t>Explain </a:t>
            </a:r>
            <a:r>
              <a:rPr lang="en-US" sz="2400" dirty="0"/>
              <a:t>any issues on which the expert could not provide an </a:t>
            </a:r>
            <a:r>
              <a:rPr lang="en-US" sz="2400" dirty="0" smtClean="0"/>
              <a:t>opinion</a:t>
            </a:r>
          </a:p>
          <a:p>
            <a:endParaRPr lang="en-US" sz="2000" dirty="0"/>
          </a:p>
        </p:txBody>
      </p:sp>
      <p:sp>
        <p:nvSpPr>
          <p:cNvPr id="3" name="Title 2"/>
          <p:cNvSpPr>
            <a:spLocks noGrp="1"/>
          </p:cNvSpPr>
          <p:nvPr>
            <p:ph type="title"/>
          </p:nvPr>
        </p:nvSpPr>
        <p:spPr/>
        <p:txBody>
          <a:bodyPr/>
          <a:lstStyle/>
          <a:p>
            <a:r>
              <a:rPr lang="en-US" dirty="0"/>
              <a:t>Competency Evaluations</a:t>
            </a:r>
          </a:p>
        </p:txBody>
      </p:sp>
    </p:spTree>
    <p:extLst>
      <p:ext uri="{BB962C8B-B14F-4D97-AF65-F5344CB8AC3E}">
        <p14:creationId xmlns:p14="http://schemas.microsoft.com/office/powerpoint/2010/main" val="3069201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Either trial before judge or jury OR uncontested finding of incompetency</a:t>
            </a:r>
          </a:p>
          <a:p>
            <a:r>
              <a:rPr lang="en-US" sz="2800" dirty="0" smtClean="0"/>
              <a:t>On </a:t>
            </a:r>
            <a:r>
              <a:rPr lang="en-US" sz="2800" dirty="0"/>
              <a:t>a determination that a defendant is incompetent to stand trial, the court shall:</a:t>
            </a:r>
          </a:p>
          <a:p>
            <a:pPr lvl="1"/>
            <a:r>
              <a:rPr lang="en-US" sz="2800" dirty="0" smtClean="0"/>
              <a:t>Commit </a:t>
            </a:r>
            <a:r>
              <a:rPr lang="en-US" sz="2800" dirty="0"/>
              <a:t>the defendant to a facility </a:t>
            </a:r>
            <a:r>
              <a:rPr lang="en-US" sz="2800" dirty="0" smtClean="0"/>
              <a:t>for competency restoration </a:t>
            </a:r>
            <a:r>
              <a:rPr lang="en-US" sz="2800" b="1" dirty="0" smtClean="0"/>
              <a:t>OR</a:t>
            </a:r>
          </a:p>
          <a:p>
            <a:pPr lvl="1"/>
            <a:r>
              <a:rPr lang="en-US" sz="2800" dirty="0"/>
              <a:t>R</a:t>
            </a:r>
            <a:r>
              <a:rPr lang="en-US" sz="2800" dirty="0" smtClean="0"/>
              <a:t>elease </a:t>
            </a:r>
            <a:r>
              <a:rPr lang="en-US" sz="2800" dirty="0"/>
              <a:t>the defendant on bail </a:t>
            </a:r>
            <a:r>
              <a:rPr lang="en-US" sz="2800" dirty="0" smtClean="0"/>
              <a:t>to attend outpatient restoration treatment</a:t>
            </a:r>
            <a:endParaRPr lang="en-US" sz="2800" dirty="0"/>
          </a:p>
        </p:txBody>
      </p:sp>
      <p:sp>
        <p:nvSpPr>
          <p:cNvPr id="3" name="Title 2"/>
          <p:cNvSpPr>
            <a:spLocks noGrp="1"/>
          </p:cNvSpPr>
          <p:nvPr>
            <p:ph type="title"/>
          </p:nvPr>
        </p:nvSpPr>
        <p:spPr/>
        <p:txBody>
          <a:bodyPr/>
          <a:lstStyle/>
          <a:p>
            <a:r>
              <a:rPr lang="en-US" dirty="0"/>
              <a:t>Next Steps:</a:t>
            </a:r>
            <a:br>
              <a:rPr lang="en-US" dirty="0"/>
            </a:br>
            <a:r>
              <a:rPr lang="en-US" dirty="0" smtClean="0"/>
              <a:t>INCOMPETENCY </a:t>
            </a:r>
            <a:endParaRPr lang="en-US" dirty="0"/>
          </a:p>
        </p:txBody>
      </p:sp>
    </p:spTree>
    <p:extLst>
      <p:ext uri="{BB962C8B-B14F-4D97-AF65-F5344CB8AC3E}">
        <p14:creationId xmlns:p14="http://schemas.microsoft.com/office/powerpoint/2010/main" val="2442264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t>Evaluations designed to provide information regarding history, psychological diagnoses, substance abuse issues and clinical recommendations to the court</a:t>
            </a:r>
          </a:p>
          <a:p>
            <a:r>
              <a:rPr lang="en-US" sz="2800" b="1" dirty="0" smtClean="0"/>
              <a:t>NOT</a:t>
            </a:r>
            <a:r>
              <a:rPr lang="en-US" sz="2800" dirty="0" smtClean="0"/>
              <a:t> competency to stand trial evaluations</a:t>
            </a:r>
          </a:p>
          <a:p>
            <a:r>
              <a:rPr lang="en-US" sz="2800" b="1" dirty="0" smtClean="0"/>
              <a:t>DO NOT </a:t>
            </a:r>
            <a:r>
              <a:rPr lang="en-US" sz="2800" dirty="0" smtClean="0"/>
              <a:t>provide recommendations regarding punishment/sentencing decisions</a:t>
            </a:r>
            <a:endParaRPr lang="en-US" sz="2800" dirty="0"/>
          </a:p>
        </p:txBody>
      </p:sp>
      <p:sp>
        <p:nvSpPr>
          <p:cNvPr id="3" name="Title 2"/>
          <p:cNvSpPr>
            <a:spLocks noGrp="1"/>
          </p:cNvSpPr>
          <p:nvPr>
            <p:ph type="title"/>
          </p:nvPr>
        </p:nvSpPr>
        <p:spPr/>
        <p:txBody>
          <a:bodyPr/>
          <a:lstStyle/>
          <a:p>
            <a:r>
              <a:rPr lang="en-US" dirty="0" smtClean="0"/>
              <a:t>Psychological evaluations</a:t>
            </a:r>
            <a:endParaRPr lang="en-US" dirty="0"/>
          </a:p>
        </p:txBody>
      </p:sp>
    </p:spTree>
    <p:extLst>
      <p:ext uri="{BB962C8B-B14F-4D97-AF65-F5344CB8AC3E}">
        <p14:creationId xmlns:p14="http://schemas.microsoft.com/office/powerpoint/2010/main" val="927780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The court shall commit a defendant as follows:</a:t>
            </a:r>
          </a:p>
          <a:p>
            <a:pPr lvl="1"/>
            <a:r>
              <a:rPr lang="en-US" dirty="0"/>
              <a:t>Misdemeanors: 60 days</a:t>
            </a:r>
          </a:p>
          <a:p>
            <a:pPr lvl="1"/>
            <a:r>
              <a:rPr lang="en-US" dirty="0"/>
              <a:t>Felony: 120 days </a:t>
            </a:r>
          </a:p>
          <a:p>
            <a:pPr lvl="1"/>
            <a:r>
              <a:rPr lang="en-US" dirty="0"/>
              <a:t>One 60-day extension is allowed if defendant has not attained </a:t>
            </a:r>
            <a:r>
              <a:rPr lang="en-US" dirty="0" smtClean="0"/>
              <a:t>competency</a:t>
            </a:r>
          </a:p>
          <a:p>
            <a:r>
              <a:rPr lang="en-US" dirty="0" smtClean="0"/>
              <a:t>The defendant will receive psychiatric treatment and competency restoration programming services</a:t>
            </a:r>
          </a:p>
          <a:p>
            <a:pPr lvl="1"/>
            <a:r>
              <a:rPr lang="en-US" dirty="0" smtClean="0"/>
              <a:t>Psychoactive medications</a:t>
            </a:r>
          </a:p>
          <a:p>
            <a:pPr lvl="1"/>
            <a:r>
              <a:rPr lang="en-US" dirty="0" smtClean="0"/>
              <a:t>Court-ordered medications</a:t>
            </a:r>
          </a:p>
          <a:p>
            <a:pPr lvl="1"/>
            <a:r>
              <a:rPr lang="en-US" dirty="0" smtClean="0"/>
              <a:t>Recreational programming</a:t>
            </a:r>
          </a:p>
          <a:p>
            <a:pPr lvl="1"/>
            <a:r>
              <a:rPr lang="en-US" dirty="0" smtClean="0"/>
              <a:t>Court education</a:t>
            </a:r>
          </a:p>
          <a:p>
            <a:pPr lvl="2"/>
            <a:r>
              <a:rPr lang="en-US" dirty="0" smtClean="0"/>
              <a:t>Classes</a:t>
            </a:r>
          </a:p>
          <a:p>
            <a:pPr lvl="2"/>
            <a:r>
              <a:rPr lang="en-US" dirty="0" smtClean="0"/>
              <a:t>Quizzes/tests</a:t>
            </a:r>
          </a:p>
          <a:p>
            <a:pPr lvl="2"/>
            <a:r>
              <a:rPr lang="en-US" dirty="0" smtClean="0"/>
              <a:t>Mock trial</a:t>
            </a:r>
          </a:p>
          <a:p>
            <a:pPr lvl="2"/>
            <a:r>
              <a:rPr lang="en-US" dirty="0" smtClean="0"/>
              <a:t>Watching videos</a:t>
            </a:r>
          </a:p>
          <a:p>
            <a:pPr lvl="1"/>
            <a:endParaRPr lang="en-US" dirty="0"/>
          </a:p>
        </p:txBody>
      </p:sp>
      <p:sp>
        <p:nvSpPr>
          <p:cNvPr id="3" name="Title 2"/>
          <p:cNvSpPr>
            <a:spLocks noGrp="1"/>
          </p:cNvSpPr>
          <p:nvPr>
            <p:ph type="title"/>
          </p:nvPr>
        </p:nvSpPr>
        <p:spPr/>
        <p:txBody>
          <a:bodyPr/>
          <a:lstStyle/>
          <a:p>
            <a:r>
              <a:rPr lang="en-US" dirty="0"/>
              <a:t>Next Steps:</a:t>
            </a:r>
            <a:br>
              <a:rPr lang="en-US" dirty="0"/>
            </a:br>
            <a:r>
              <a:rPr lang="en-US" dirty="0" smtClean="0"/>
              <a:t>INCOMPETENCY </a:t>
            </a:r>
            <a:endParaRPr lang="en-US" dirty="0"/>
          </a:p>
        </p:txBody>
      </p:sp>
    </p:spTree>
    <p:extLst>
      <p:ext uri="{BB962C8B-B14F-4D97-AF65-F5344CB8AC3E}">
        <p14:creationId xmlns:p14="http://schemas.microsoft.com/office/powerpoint/2010/main" val="1324601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head of the facility or outpatient treatment program provider </a:t>
            </a:r>
            <a:r>
              <a:rPr lang="en-US" dirty="0" smtClean="0"/>
              <a:t>will notify </a:t>
            </a:r>
            <a:r>
              <a:rPr lang="en-US" dirty="0"/>
              <a:t>the court </a:t>
            </a:r>
            <a:r>
              <a:rPr lang="en-US" dirty="0" smtClean="0"/>
              <a:t>when it is believed that:</a:t>
            </a:r>
            <a:endParaRPr lang="en-US" dirty="0"/>
          </a:p>
          <a:p>
            <a:pPr lvl="1"/>
            <a:r>
              <a:rPr lang="en-US" dirty="0" smtClean="0"/>
              <a:t>1. The defendant </a:t>
            </a:r>
            <a:r>
              <a:rPr lang="en-US" dirty="0"/>
              <a:t>has attained competency to stand </a:t>
            </a:r>
            <a:r>
              <a:rPr lang="en-US" dirty="0" smtClean="0"/>
              <a:t>trial </a:t>
            </a:r>
            <a:r>
              <a:rPr lang="en-US" b="1" dirty="0" smtClean="0"/>
              <a:t>OR</a:t>
            </a:r>
          </a:p>
          <a:p>
            <a:pPr lvl="1"/>
            <a:r>
              <a:rPr lang="en-US" dirty="0" smtClean="0"/>
              <a:t>2. The defendant </a:t>
            </a:r>
            <a:r>
              <a:rPr lang="en-US" dirty="0"/>
              <a:t>is not likely to attain competency in the foreseeable </a:t>
            </a:r>
            <a:r>
              <a:rPr lang="en-US" dirty="0" smtClean="0"/>
              <a:t>future</a:t>
            </a:r>
          </a:p>
          <a:p>
            <a:r>
              <a:rPr lang="en-US" dirty="0" smtClean="0"/>
              <a:t>If the Court determines that an individual has been restored to competency-proceedings continue</a:t>
            </a:r>
          </a:p>
          <a:p>
            <a:r>
              <a:rPr lang="en-US" dirty="0"/>
              <a:t>If the Court determines that an individual remains incompetent:</a:t>
            </a:r>
          </a:p>
          <a:p>
            <a:pPr lvl="1"/>
            <a:r>
              <a:rPr lang="en-US" dirty="0"/>
              <a:t>Charges can be dismissed</a:t>
            </a:r>
          </a:p>
          <a:p>
            <a:pPr lvl="1"/>
            <a:r>
              <a:rPr lang="en-US" dirty="0"/>
              <a:t>Civil commitment can be pursued with or without pending legal charges</a:t>
            </a:r>
          </a:p>
          <a:p>
            <a:endParaRPr lang="en-US" dirty="0" smtClean="0"/>
          </a:p>
        </p:txBody>
      </p:sp>
      <p:sp>
        <p:nvSpPr>
          <p:cNvPr id="3" name="Title 2"/>
          <p:cNvSpPr>
            <a:spLocks noGrp="1"/>
          </p:cNvSpPr>
          <p:nvPr>
            <p:ph type="title"/>
          </p:nvPr>
        </p:nvSpPr>
        <p:spPr/>
        <p:txBody>
          <a:bodyPr/>
          <a:lstStyle/>
          <a:p>
            <a:r>
              <a:rPr lang="en-US" dirty="0"/>
              <a:t>Next Steps:</a:t>
            </a:r>
            <a:br>
              <a:rPr lang="en-US" dirty="0"/>
            </a:br>
            <a:r>
              <a:rPr lang="en-US" dirty="0"/>
              <a:t>INCOMPETENCY </a:t>
            </a:r>
          </a:p>
        </p:txBody>
      </p:sp>
    </p:spTree>
    <p:extLst>
      <p:ext uri="{BB962C8B-B14F-4D97-AF65-F5344CB8AC3E}">
        <p14:creationId xmlns:p14="http://schemas.microsoft.com/office/powerpoint/2010/main" val="6429370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An opinion of incompetency is </a:t>
            </a:r>
            <a:r>
              <a:rPr lang="en-US" sz="2800" b="1" dirty="0"/>
              <a:t>not equated with  </a:t>
            </a:r>
            <a:r>
              <a:rPr lang="en-US" sz="2800" b="1" dirty="0" smtClean="0"/>
              <a:t>innocence</a:t>
            </a:r>
          </a:p>
          <a:p>
            <a:r>
              <a:rPr lang="en-US" sz="2800" dirty="0" smtClean="0"/>
              <a:t>Incompetency is </a:t>
            </a:r>
            <a:r>
              <a:rPr lang="en-US" sz="2800" b="1" dirty="0" smtClean="0"/>
              <a:t>not equated with insanity </a:t>
            </a:r>
          </a:p>
          <a:p>
            <a:r>
              <a:rPr lang="en-US" sz="2800" dirty="0" smtClean="0"/>
              <a:t>MI and IDD are </a:t>
            </a:r>
            <a:r>
              <a:rPr lang="en-US" sz="2800" b="1" dirty="0" smtClean="0"/>
              <a:t>not equated with incompetency</a:t>
            </a:r>
          </a:p>
          <a:p>
            <a:r>
              <a:rPr lang="en-US" sz="2800" dirty="0" smtClean="0"/>
              <a:t>Evaluation occurs over a brief span of time</a:t>
            </a:r>
          </a:p>
        </p:txBody>
      </p:sp>
      <p:sp>
        <p:nvSpPr>
          <p:cNvPr id="3" name="Title 2"/>
          <p:cNvSpPr>
            <a:spLocks noGrp="1"/>
          </p:cNvSpPr>
          <p:nvPr>
            <p:ph type="title"/>
          </p:nvPr>
        </p:nvSpPr>
        <p:spPr/>
        <p:txBody>
          <a:bodyPr/>
          <a:lstStyle/>
          <a:p>
            <a:r>
              <a:rPr lang="en-US" dirty="0" smtClean="0"/>
              <a:t>Things to remember</a:t>
            </a:r>
            <a:endParaRPr lang="en-US" dirty="0"/>
          </a:p>
        </p:txBody>
      </p:sp>
    </p:spTree>
    <p:extLst>
      <p:ext uri="{BB962C8B-B14F-4D97-AF65-F5344CB8AC3E}">
        <p14:creationId xmlns:p14="http://schemas.microsoft.com/office/powerpoint/2010/main" val="23383800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a:t>Competency is a </a:t>
            </a:r>
            <a:r>
              <a:rPr lang="en-US" sz="2400" b="1" dirty="0"/>
              <a:t>here and now </a:t>
            </a:r>
            <a:r>
              <a:rPr lang="en-US" sz="2400" dirty="0"/>
              <a:t>issue</a:t>
            </a:r>
          </a:p>
          <a:p>
            <a:pPr lvl="1"/>
            <a:r>
              <a:rPr lang="en-US" sz="2400" dirty="0"/>
              <a:t>Someone who was previously incompetent could currently be competent and vice versa</a:t>
            </a:r>
          </a:p>
          <a:p>
            <a:pPr lvl="1"/>
            <a:r>
              <a:rPr lang="en-US" sz="2400" dirty="0"/>
              <a:t>Historical information is important but may not be relevant to current competency </a:t>
            </a:r>
          </a:p>
          <a:p>
            <a:r>
              <a:rPr lang="en-US" sz="2400" dirty="0"/>
              <a:t>Important to know </a:t>
            </a:r>
            <a:r>
              <a:rPr lang="en-US" sz="2400" dirty="0" smtClean="0"/>
              <a:t>if </a:t>
            </a:r>
            <a:r>
              <a:rPr lang="en-US" sz="2400" dirty="0"/>
              <a:t>defendant was previously determined to be not competent, not likely to be restored</a:t>
            </a:r>
          </a:p>
          <a:p>
            <a:r>
              <a:rPr lang="en-US" sz="2400" dirty="0"/>
              <a:t>The final decision regarding </a:t>
            </a:r>
            <a:r>
              <a:rPr lang="en-US" sz="2400" b="1" dirty="0"/>
              <a:t>competency to stand trial is a legal issue</a:t>
            </a:r>
            <a:r>
              <a:rPr lang="en-US" sz="2400" dirty="0"/>
              <a:t> which is ultimately decided upon by the Court</a:t>
            </a:r>
          </a:p>
          <a:p>
            <a:endParaRPr lang="en-US" dirty="0"/>
          </a:p>
        </p:txBody>
      </p:sp>
      <p:sp>
        <p:nvSpPr>
          <p:cNvPr id="3" name="Title 2"/>
          <p:cNvSpPr>
            <a:spLocks noGrp="1"/>
          </p:cNvSpPr>
          <p:nvPr>
            <p:ph type="title"/>
          </p:nvPr>
        </p:nvSpPr>
        <p:spPr/>
        <p:txBody>
          <a:bodyPr/>
          <a:lstStyle/>
          <a:p>
            <a:r>
              <a:rPr lang="en-US" dirty="0" smtClean="0"/>
              <a:t>Things to remember</a:t>
            </a:r>
            <a:endParaRPr lang="en-US" dirty="0"/>
          </a:p>
        </p:txBody>
      </p:sp>
    </p:spTree>
    <p:extLst>
      <p:ext uri="{BB962C8B-B14F-4D97-AF65-F5344CB8AC3E}">
        <p14:creationId xmlns:p14="http://schemas.microsoft.com/office/powerpoint/2010/main" val="31989908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body" idx="1"/>
          </p:nvPr>
        </p:nvSpPr>
        <p:spPr>
          <a:xfrm>
            <a:off x="7162799" y="2892277"/>
            <a:ext cx="1676401" cy="1645920"/>
          </a:xfrm>
        </p:spPr>
        <p:txBody>
          <a:bodyPr/>
          <a:lstStyle/>
          <a:p>
            <a:r>
              <a:rPr lang="en-US" dirty="0" smtClean="0"/>
              <a:t>Dr. Todaro</a:t>
            </a:r>
            <a:endParaRPr lang="en-US" dirty="0"/>
          </a:p>
        </p:txBody>
      </p:sp>
      <p:sp>
        <p:nvSpPr>
          <p:cNvPr id="4" name="Title 3"/>
          <p:cNvSpPr>
            <a:spLocks noGrp="1"/>
          </p:cNvSpPr>
          <p:nvPr>
            <p:ph type="title"/>
          </p:nvPr>
        </p:nvSpPr>
        <p:spPr/>
        <p:txBody>
          <a:bodyPr/>
          <a:lstStyle/>
          <a:p>
            <a:r>
              <a:rPr lang="en-US" sz="3600" dirty="0" smtClean="0"/>
              <a:t>FITNESS TO PROCEED EVALAUTIONS</a:t>
            </a:r>
            <a:endParaRPr lang="en-US" sz="3600" dirty="0"/>
          </a:p>
        </p:txBody>
      </p:sp>
    </p:spTree>
    <p:extLst>
      <p:ext uri="{BB962C8B-B14F-4D97-AF65-F5344CB8AC3E}">
        <p14:creationId xmlns:p14="http://schemas.microsoft.com/office/powerpoint/2010/main" val="2838212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a:t>Sec. 55.31 Texas </a:t>
            </a:r>
            <a:r>
              <a:rPr lang="en-US" sz="2400" dirty="0" smtClean="0"/>
              <a:t>Family Code:</a:t>
            </a:r>
          </a:p>
          <a:p>
            <a:pPr lvl="1"/>
            <a:r>
              <a:rPr lang="en-US" sz="2400" dirty="0" smtClean="0"/>
              <a:t>“A </a:t>
            </a:r>
            <a:r>
              <a:rPr lang="en-US" sz="2400" dirty="0"/>
              <a:t>child alleged by petition or found to have engaged in delinquent conduct or conduct indicating a need for supervision who as a result of mental illness or mental retardation lacks capacity to understand the proceedings in juvenile court or to assist in the child's own defense is unfit to proceed and shall not be subjected to discretionary transfer to criminal court, adjudication, disposition, or modification of disposition as long as such incapacity endures</a:t>
            </a:r>
            <a:r>
              <a:rPr lang="en-US" sz="2400" dirty="0" smtClean="0"/>
              <a:t>.”</a:t>
            </a:r>
            <a:endParaRPr lang="en-US" sz="2400" dirty="0"/>
          </a:p>
        </p:txBody>
      </p:sp>
      <p:sp>
        <p:nvSpPr>
          <p:cNvPr id="3" name="Title 2"/>
          <p:cNvSpPr>
            <a:spLocks noGrp="1"/>
          </p:cNvSpPr>
          <p:nvPr>
            <p:ph type="title"/>
          </p:nvPr>
        </p:nvSpPr>
        <p:spPr/>
        <p:txBody>
          <a:bodyPr/>
          <a:lstStyle/>
          <a:p>
            <a:r>
              <a:rPr lang="en-US" dirty="0" smtClean="0"/>
              <a:t>FITNESS TO PROCEED</a:t>
            </a:r>
            <a:endParaRPr lang="en-US" dirty="0"/>
          </a:p>
        </p:txBody>
      </p:sp>
    </p:spTree>
    <p:extLst>
      <p:ext uri="{BB962C8B-B14F-4D97-AF65-F5344CB8AC3E}">
        <p14:creationId xmlns:p14="http://schemas.microsoft.com/office/powerpoint/2010/main" val="25133449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Same as 46B:</a:t>
            </a:r>
          </a:p>
          <a:p>
            <a:pPr lvl="1"/>
            <a:r>
              <a:rPr lang="en-US" sz="2400" dirty="0" smtClean="0"/>
              <a:t>Expert qualifications</a:t>
            </a:r>
          </a:p>
          <a:p>
            <a:pPr lvl="1"/>
            <a:r>
              <a:rPr lang="en-US" sz="2400" dirty="0" smtClean="0"/>
              <a:t>Factors to consider in examination</a:t>
            </a:r>
          </a:p>
          <a:p>
            <a:pPr lvl="1"/>
            <a:r>
              <a:rPr lang="en-US" sz="2400" dirty="0" smtClean="0"/>
              <a:t>Report guidelines</a:t>
            </a:r>
          </a:p>
          <a:p>
            <a:r>
              <a:rPr lang="en-US" sz="2400" dirty="0"/>
              <a:t>Unlike </a:t>
            </a:r>
            <a:r>
              <a:rPr lang="en-US" sz="2400" dirty="0" smtClean="0"/>
              <a:t>46B:</a:t>
            </a:r>
          </a:p>
          <a:p>
            <a:r>
              <a:rPr lang="en-US" sz="2400" b="1" i="1" dirty="0"/>
              <a:t>L</a:t>
            </a:r>
            <a:r>
              <a:rPr lang="en-US" sz="2400" b="1" i="1" dirty="0" smtClean="0"/>
              <a:t>acks </a:t>
            </a:r>
            <a:r>
              <a:rPr lang="en-US" sz="2400" b="1" i="1" dirty="0"/>
              <a:t>capacity to understand the proceedings in juvenile court or </a:t>
            </a:r>
            <a:r>
              <a:rPr lang="en-US" sz="2400" b="1" i="1" dirty="0" smtClean="0"/>
              <a:t>to </a:t>
            </a:r>
            <a:r>
              <a:rPr lang="en-US" sz="2400" b="1" i="1" dirty="0"/>
              <a:t>assist in the child's own </a:t>
            </a:r>
            <a:r>
              <a:rPr lang="en-US" sz="2400" b="1" i="1" dirty="0" smtClean="0"/>
              <a:t>defense</a:t>
            </a:r>
            <a:endParaRPr lang="en-US" sz="2400" b="1" i="1" dirty="0"/>
          </a:p>
          <a:p>
            <a:r>
              <a:rPr lang="en-US" sz="2400" dirty="0" smtClean="0"/>
              <a:t>Fitness evaluations require an actual diagnosis</a:t>
            </a:r>
            <a:endParaRPr lang="en-US" sz="2400" dirty="0"/>
          </a:p>
        </p:txBody>
      </p:sp>
      <p:sp>
        <p:nvSpPr>
          <p:cNvPr id="3" name="Title 2"/>
          <p:cNvSpPr>
            <a:spLocks noGrp="1"/>
          </p:cNvSpPr>
          <p:nvPr>
            <p:ph type="title"/>
          </p:nvPr>
        </p:nvSpPr>
        <p:spPr/>
        <p:txBody>
          <a:bodyPr/>
          <a:lstStyle/>
          <a:p>
            <a:r>
              <a:rPr lang="en-US" dirty="0" smtClean="0"/>
              <a:t>Fitness to proceed</a:t>
            </a:r>
            <a:endParaRPr lang="en-US" dirty="0"/>
          </a:p>
        </p:txBody>
      </p:sp>
    </p:spTree>
    <p:extLst>
      <p:ext uri="{BB962C8B-B14F-4D97-AF65-F5344CB8AC3E}">
        <p14:creationId xmlns:p14="http://schemas.microsoft.com/office/powerpoint/2010/main" val="18167946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000" dirty="0"/>
              <a:t>Clinical interview with </a:t>
            </a:r>
            <a:r>
              <a:rPr lang="en-US" sz="3000" dirty="0" smtClean="0"/>
              <a:t>juvenile</a:t>
            </a:r>
          </a:p>
          <a:p>
            <a:pPr lvl="1"/>
            <a:r>
              <a:rPr lang="en-US" sz="3000" dirty="0" smtClean="0"/>
              <a:t>Background history</a:t>
            </a:r>
          </a:p>
          <a:p>
            <a:pPr lvl="1"/>
            <a:r>
              <a:rPr lang="en-US" sz="3000" dirty="0" smtClean="0"/>
              <a:t>Developmental </a:t>
            </a:r>
            <a:r>
              <a:rPr lang="en-US" sz="3000" dirty="0"/>
              <a:t>history</a:t>
            </a:r>
          </a:p>
          <a:p>
            <a:pPr lvl="1"/>
            <a:r>
              <a:rPr lang="en-US" sz="3000" dirty="0" smtClean="0"/>
              <a:t>Mental </a:t>
            </a:r>
            <a:r>
              <a:rPr lang="en-US" sz="3000" dirty="0"/>
              <a:t>status </a:t>
            </a:r>
            <a:r>
              <a:rPr lang="en-US" sz="3000" dirty="0" smtClean="0"/>
              <a:t>exam</a:t>
            </a:r>
          </a:p>
          <a:p>
            <a:pPr lvl="1"/>
            <a:r>
              <a:rPr lang="en-US" sz="3000" dirty="0" smtClean="0"/>
              <a:t>Specific fitness </a:t>
            </a:r>
            <a:r>
              <a:rPr lang="en-US" sz="3000" dirty="0"/>
              <a:t>related </a:t>
            </a:r>
            <a:r>
              <a:rPr lang="en-US" sz="3000" dirty="0" smtClean="0"/>
              <a:t>questions</a:t>
            </a:r>
          </a:p>
          <a:p>
            <a:r>
              <a:rPr lang="en-US" sz="3000" dirty="0" smtClean="0"/>
              <a:t>May require more than one interview with juvenile, as their presentation can be less stable that adult defendant </a:t>
            </a:r>
          </a:p>
          <a:p>
            <a:endParaRPr lang="en-US" sz="2400" dirty="0" smtClean="0"/>
          </a:p>
        </p:txBody>
      </p:sp>
      <p:sp>
        <p:nvSpPr>
          <p:cNvPr id="3" name="Title 2"/>
          <p:cNvSpPr>
            <a:spLocks noGrp="1"/>
          </p:cNvSpPr>
          <p:nvPr>
            <p:ph type="title"/>
          </p:nvPr>
        </p:nvSpPr>
        <p:spPr/>
        <p:txBody>
          <a:bodyPr/>
          <a:lstStyle/>
          <a:p>
            <a:r>
              <a:rPr lang="en-US" dirty="0"/>
              <a:t>FITNESS TO PROCEED</a:t>
            </a:r>
          </a:p>
        </p:txBody>
      </p:sp>
    </p:spTree>
    <p:extLst>
      <p:ext uri="{BB962C8B-B14F-4D97-AF65-F5344CB8AC3E}">
        <p14:creationId xmlns:p14="http://schemas.microsoft.com/office/powerpoint/2010/main" val="7406582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Unlike adult CST evaluations, fitness evaluations may require more consultation with outside sources</a:t>
            </a:r>
          </a:p>
          <a:p>
            <a:pPr lvl="1"/>
            <a:r>
              <a:rPr lang="en-US" sz="2600" dirty="0" smtClean="0"/>
              <a:t>Parents/guardians/caretakers</a:t>
            </a:r>
          </a:p>
          <a:p>
            <a:pPr lvl="1"/>
            <a:r>
              <a:rPr lang="en-US" sz="2600" dirty="0" smtClean="0"/>
              <a:t>CPS</a:t>
            </a:r>
          </a:p>
          <a:p>
            <a:pPr lvl="1"/>
            <a:r>
              <a:rPr lang="en-US" sz="2600" dirty="0" smtClean="0"/>
              <a:t>Probation/detention staff</a:t>
            </a:r>
          </a:p>
          <a:p>
            <a:pPr lvl="1"/>
            <a:r>
              <a:rPr lang="en-US" sz="2600" dirty="0" smtClean="0"/>
              <a:t>Teachers</a:t>
            </a:r>
          </a:p>
          <a:p>
            <a:pPr lvl="1"/>
            <a:r>
              <a:rPr lang="en-US" sz="2600" dirty="0" smtClean="0"/>
              <a:t>Mental health providers</a:t>
            </a:r>
            <a:endParaRPr lang="en-US" sz="2600" dirty="0"/>
          </a:p>
        </p:txBody>
      </p:sp>
      <p:sp>
        <p:nvSpPr>
          <p:cNvPr id="3" name="Title 2"/>
          <p:cNvSpPr>
            <a:spLocks noGrp="1"/>
          </p:cNvSpPr>
          <p:nvPr>
            <p:ph type="title"/>
          </p:nvPr>
        </p:nvSpPr>
        <p:spPr/>
        <p:txBody>
          <a:bodyPr/>
          <a:lstStyle/>
          <a:p>
            <a:r>
              <a:rPr lang="en-US" dirty="0"/>
              <a:t>FITNESS TO PROCEED</a:t>
            </a:r>
          </a:p>
        </p:txBody>
      </p:sp>
    </p:spTree>
    <p:extLst>
      <p:ext uri="{BB962C8B-B14F-4D97-AF65-F5344CB8AC3E}">
        <p14:creationId xmlns:p14="http://schemas.microsoft.com/office/powerpoint/2010/main" val="9131062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t>Diagnoses to consider in fitness evaluations will differ from CST evaluations</a:t>
            </a:r>
          </a:p>
          <a:p>
            <a:pPr lvl="1"/>
            <a:r>
              <a:rPr lang="en-US" sz="2400" dirty="0" smtClean="0"/>
              <a:t>Attention-Deficit/Hyperactivity Disorder (ADHD)</a:t>
            </a:r>
          </a:p>
          <a:p>
            <a:pPr lvl="1"/>
            <a:r>
              <a:rPr lang="en-US" sz="2400" dirty="0" smtClean="0"/>
              <a:t>Autism Spectrum Disorder</a:t>
            </a:r>
          </a:p>
          <a:p>
            <a:pPr lvl="1"/>
            <a:r>
              <a:rPr lang="en-US" sz="2400" dirty="0" smtClean="0"/>
              <a:t>Intellectual/Developmental Disorder </a:t>
            </a:r>
          </a:p>
          <a:p>
            <a:pPr lvl="1"/>
            <a:r>
              <a:rPr lang="en-US" sz="2400" dirty="0" smtClean="0"/>
              <a:t>Mood disorders (Depression, Anxiety, Bipolar)</a:t>
            </a:r>
          </a:p>
          <a:p>
            <a:pPr lvl="1"/>
            <a:r>
              <a:rPr lang="en-US" sz="2400" dirty="0" smtClean="0"/>
              <a:t>Psychotic disorders (less common in juveniles)</a:t>
            </a:r>
          </a:p>
          <a:p>
            <a:pPr lvl="1"/>
            <a:r>
              <a:rPr lang="en-US" sz="2400" dirty="0" smtClean="0"/>
              <a:t>Behavioral disorders (ODD, Conduct)-less likely to be related to fitness</a:t>
            </a:r>
          </a:p>
          <a:p>
            <a:pPr lvl="1"/>
            <a:endParaRPr lang="en-US" dirty="0" smtClean="0"/>
          </a:p>
          <a:p>
            <a:pPr lvl="1"/>
            <a:endParaRPr lang="en-US" dirty="0"/>
          </a:p>
          <a:p>
            <a:pPr marL="45720" indent="0">
              <a:buNone/>
            </a:pPr>
            <a:endParaRPr lang="en-US" sz="1800" dirty="0"/>
          </a:p>
        </p:txBody>
      </p:sp>
      <p:sp>
        <p:nvSpPr>
          <p:cNvPr id="3" name="Title 2"/>
          <p:cNvSpPr>
            <a:spLocks noGrp="1"/>
          </p:cNvSpPr>
          <p:nvPr>
            <p:ph type="title"/>
          </p:nvPr>
        </p:nvSpPr>
        <p:spPr>
          <a:xfrm>
            <a:off x="457200" y="304800"/>
            <a:ext cx="8381260" cy="1054394"/>
          </a:xfrm>
        </p:spPr>
        <p:txBody>
          <a:bodyPr/>
          <a:lstStyle/>
          <a:p>
            <a:r>
              <a:rPr lang="en-US" dirty="0"/>
              <a:t>FITNESS TO </a:t>
            </a:r>
            <a:r>
              <a:rPr lang="en-US" dirty="0" smtClean="0"/>
              <a:t>PROCEED EVALUATIONS</a:t>
            </a:r>
            <a:endParaRPr lang="en-US" dirty="0"/>
          </a:p>
        </p:txBody>
      </p:sp>
    </p:spTree>
    <p:extLst>
      <p:ext uri="{BB962C8B-B14F-4D97-AF65-F5344CB8AC3E}">
        <p14:creationId xmlns:p14="http://schemas.microsoft.com/office/powerpoint/2010/main" val="197598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4200" dirty="0" smtClean="0"/>
              <a:t>Previous </a:t>
            </a:r>
            <a:r>
              <a:rPr lang="en-US" sz="4200" dirty="0"/>
              <a:t>mental health evaluation and treatment </a:t>
            </a:r>
            <a:r>
              <a:rPr lang="en-US" sz="4200" dirty="0" smtClean="0"/>
              <a:t>records</a:t>
            </a:r>
          </a:p>
          <a:p>
            <a:pPr lvl="1"/>
            <a:r>
              <a:rPr lang="en-US" sz="4000" dirty="0" smtClean="0"/>
              <a:t>Texana/MHMRA treatment records</a:t>
            </a:r>
          </a:p>
          <a:p>
            <a:pPr lvl="1"/>
            <a:r>
              <a:rPr lang="en-US" sz="4000" dirty="0" smtClean="0"/>
              <a:t>Records from psychiatric hospitalizations(local and state hospitals)</a:t>
            </a:r>
          </a:p>
          <a:p>
            <a:pPr lvl="1"/>
            <a:r>
              <a:rPr lang="en-US" sz="4000" dirty="0" smtClean="0"/>
              <a:t>Private psychiatrist/psychologist records</a:t>
            </a:r>
          </a:p>
          <a:p>
            <a:pPr lvl="1"/>
            <a:r>
              <a:rPr lang="en-US" sz="4000" dirty="0" smtClean="0"/>
              <a:t>Current medications</a:t>
            </a:r>
          </a:p>
          <a:p>
            <a:r>
              <a:rPr lang="en-US" sz="4200" dirty="0"/>
              <a:t>Educational </a:t>
            </a:r>
            <a:r>
              <a:rPr lang="en-US" sz="4200" dirty="0" smtClean="0"/>
              <a:t>records (IDD evaluations)</a:t>
            </a:r>
            <a:endParaRPr lang="en-US" sz="4200" dirty="0"/>
          </a:p>
          <a:p>
            <a:r>
              <a:rPr lang="en-US" sz="4200" dirty="0"/>
              <a:t>Contact info for collateral sources (parents, spouse, </a:t>
            </a:r>
            <a:r>
              <a:rPr lang="en-US" sz="4200" dirty="0" smtClean="0"/>
              <a:t>children, etc</a:t>
            </a:r>
            <a:r>
              <a:rPr lang="en-US" sz="4200" dirty="0"/>
              <a:t>.)</a:t>
            </a:r>
          </a:p>
          <a:p>
            <a:endParaRPr lang="en-US" sz="4200" dirty="0" smtClean="0"/>
          </a:p>
        </p:txBody>
      </p:sp>
      <p:sp>
        <p:nvSpPr>
          <p:cNvPr id="3" name="Title 2"/>
          <p:cNvSpPr>
            <a:spLocks noGrp="1"/>
          </p:cNvSpPr>
          <p:nvPr>
            <p:ph type="title"/>
          </p:nvPr>
        </p:nvSpPr>
        <p:spPr/>
        <p:txBody>
          <a:bodyPr/>
          <a:lstStyle/>
          <a:p>
            <a:r>
              <a:rPr lang="en-US" dirty="0" smtClean="0"/>
              <a:t>What TO PROVIDE THE EXPERT</a:t>
            </a:r>
            <a:endParaRPr lang="en-US" dirty="0"/>
          </a:p>
        </p:txBody>
      </p:sp>
    </p:spTree>
    <p:extLst>
      <p:ext uri="{BB962C8B-B14F-4D97-AF65-F5344CB8AC3E}">
        <p14:creationId xmlns:p14="http://schemas.microsoft.com/office/powerpoint/2010/main" val="19167550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u="sng" dirty="0"/>
              <a:t>Evaluation Template:</a:t>
            </a:r>
          </a:p>
          <a:p>
            <a:r>
              <a:rPr lang="en-US" dirty="0"/>
              <a:t>Qualifications of Examiner</a:t>
            </a:r>
          </a:p>
          <a:p>
            <a:r>
              <a:rPr lang="en-US" dirty="0"/>
              <a:t>Specific Issues of Examination</a:t>
            </a:r>
          </a:p>
          <a:p>
            <a:r>
              <a:rPr lang="en-US" dirty="0"/>
              <a:t>Disclosures</a:t>
            </a:r>
          </a:p>
          <a:p>
            <a:r>
              <a:rPr lang="en-US" dirty="0"/>
              <a:t>Current Allegations</a:t>
            </a:r>
          </a:p>
          <a:p>
            <a:r>
              <a:rPr lang="en-US" dirty="0"/>
              <a:t>Sources of Information</a:t>
            </a:r>
          </a:p>
          <a:p>
            <a:r>
              <a:rPr lang="en-US" dirty="0"/>
              <a:t>Background and Demeanor of Defendant</a:t>
            </a:r>
          </a:p>
          <a:p>
            <a:r>
              <a:rPr lang="en-US" dirty="0"/>
              <a:t>Relevant History</a:t>
            </a:r>
          </a:p>
          <a:p>
            <a:pPr lvl="1"/>
            <a:r>
              <a:rPr lang="en-US" dirty="0" smtClean="0"/>
              <a:t>Family</a:t>
            </a:r>
          </a:p>
          <a:p>
            <a:pPr lvl="1"/>
            <a:r>
              <a:rPr lang="en-US" dirty="0" smtClean="0"/>
              <a:t>Developmental*</a:t>
            </a:r>
            <a:endParaRPr lang="en-US" dirty="0"/>
          </a:p>
          <a:p>
            <a:pPr lvl="1"/>
            <a:r>
              <a:rPr lang="en-US" dirty="0"/>
              <a:t>Academic</a:t>
            </a:r>
          </a:p>
          <a:p>
            <a:pPr lvl="1"/>
            <a:r>
              <a:rPr lang="en-US" dirty="0"/>
              <a:t>Employment</a:t>
            </a:r>
          </a:p>
          <a:p>
            <a:pPr lvl="1"/>
            <a:r>
              <a:rPr lang="en-US" dirty="0"/>
              <a:t>Substance abuse</a:t>
            </a:r>
          </a:p>
          <a:p>
            <a:pPr lvl="1"/>
            <a:r>
              <a:rPr lang="en-US" dirty="0" smtClean="0"/>
              <a:t>Delinquency </a:t>
            </a:r>
          </a:p>
          <a:p>
            <a:pPr lvl="1"/>
            <a:r>
              <a:rPr lang="en-US" dirty="0" smtClean="0"/>
              <a:t>Trauma</a:t>
            </a:r>
            <a:endParaRPr lang="en-US" dirty="0"/>
          </a:p>
          <a:p>
            <a:pPr lvl="1"/>
            <a:r>
              <a:rPr lang="en-US" dirty="0"/>
              <a:t>Psychiatric and Medical</a:t>
            </a:r>
          </a:p>
          <a:p>
            <a:r>
              <a:rPr lang="en-US" dirty="0"/>
              <a:t>Current Mental Status</a:t>
            </a:r>
          </a:p>
          <a:p>
            <a:endParaRPr lang="en-US" dirty="0"/>
          </a:p>
        </p:txBody>
      </p:sp>
      <p:sp>
        <p:nvSpPr>
          <p:cNvPr id="3" name="Title 2"/>
          <p:cNvSpPr>
            <a:spLocks noGrp="1"/>
          </p:cNvSpPr>
          <p:nvPr>
            <p:ph type="title"/>
          </p:nvPr>
        </p:nvSpPr>
        <p:spPr/>
        <p:txBody>
          <a:bodyPr/>
          <a:lstStyle/>
          <a:p>
            <a:r>
              <a:rPr lang="en-US" dirty="0"/>
              <a:t>FITNESS TO PROCEED EVALUATIONS</a:t>
            </a:r>
          </a:p>
        </p:txBody>
      </p:sp>
    </p:spTree>
    <p:extLst>
      <p:ext uri="{BB962C8B-B14F-4D97-AF65-F5344CB8AC3E}">
        <p14:creationId xmlns:p14="http://schemas.microsoft.com/office/powerpoint/2010/main" val="3176696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Diagnostic Impressions</a:t>
            </a:r>
            <a:endParaRPr lang="en-US" dirty="0"/>
          </a:p>
          <a:p>
            <a:r>
              <a:rPr lang="en-US" dirty="0" smtClean="0"/>
              <a:t>Areas of Fitness</a:t>
            </a:r>
          </a:p>
          <a:p>
            <a:pPr lvl="1"/>
            <a:r>
              <a:rPr lang="en-US" sz="2000" dirty="0"/>
              <a:t>Rationally understand the charges against the defendant and the potential consequences of the pending criminal </a:t>
            </a:r>
            <a:r>
              <a:rPr lang="en-US" sz="2000" dirty="0" smtClean="0"/>
              <a:t>proceedings</a:t>
            </a:r>
          </a:p>
          <a:p>
            <a:pPr lvl="1"/>
            <a:r>
              <a:rPr lang="en-US" sz="2000" dirty="0" smtClean="0"/>
              <a:t>Disclose </a:t>
            </a:r>
            <a:r>
              <a:rPr lang="en-US" sz="2000" dirty="0"/>
              <a:t>to counsel pertinent facts, events, and states of mind</a:t>
            </a:r>
          </a:p>
          <a:p>
            <a:pPr lvl="1"/>
            <a:r>
              <a:rPr lang="en-US" sz="2000" dirty="0" smtClean="0"/>
              <a:t>Engage </a:t>
            </a:r>
            <a:r>
              <a:rPr lang="en-US" sz="2000" dirty="0"/>
              <a:t>in a reasoned choice of legal strategies and options</a:t>
            </a:r>
          </a:p>
          <a:p>
            <a:pPr lvl="1"/>
            <a:r>
              <a:rPr lang="en-US" sz="2000" dirty="0" smtClean="0"/>
              <a:t>Understand </a:t>
            </a:r>
            <a:r>
              <a:rPr lang="en-US" sz="2000" dirty="0"/>
              <a:t>the adversarial nature of criminal proceedings</a:t>
            </a:r>
          </a:p>
          <a:p>
            <a:pPr lvl="1"/>
            <a:r>
              <a:rPr lang="en-US" sz="2000" dirty="0" smtClean="0"/>
              <a:t>Exhibit </a:t>
            </a:r>
            <a:r>
              <a:rPr lang="en-US" sz="2000" dirty="0"/>
              <a:t>appropriate courtroom behavior</a:t>
            </a:r>
          </a:p>
          <a:p>
            <a:pPr lvl="1"/>
            <a:r>
              <a:rPr lang="en-US" sz="2000" dirty="0" smtClean="0"/>
              <a:t>Testify</a:t>
            </a:r>
          </a:p>
          <a:p>
            <a:pPr lvl="1"/>
            <a:r>
              <a:rPr lang="en-US" sz="2000" dirty="0" smtClean="0"/>
              <a:t>Ability to assist in own defense</a:t>
            </a:r>
          </a:p>
          <a:p>
            <a:r>
              <a:rPr lang="en-US" sz="2200" dirty="0" smtClean="0"/>
              <a:t> </a:t>
            </a:r>
            <a:r>
              <a:rPr lang="en-US" dirty="0" smtClean="0"/>
              <a:t>Opinion on Fitness</a:t>
            </a:r>
          </a:p>
          <a:p>
            <a:r>
              <a:rPr lang="en-US" dirty="0" smtClean="0"/>
              <a:t>Recommendations</a:t>
            </a:r>
            <a:endParaRPr lang="en-US" dirty="0"/>
          </a:p>
        </p:txBody>
      </p:sp>
      <p:sp>
        <p:nvSpPr>
          <p:cNvPr id="3" name="Title 2"/>
          <p:cNvSpPr>
            <a:spLocks noGrp="1"/>
          </p:cNvSpPr>
          <p:nvPr>
            <p:ph type="title"/>
          </p:nvPr>
        </p:nvSpPr>
        <p:spPr/>
        <p:txBody>
          <a:bodyPr/>
          <a:lstStyle/>
          <a:p>
            <a:r>
              <a:rPr lang="en-US" dirty="0"/>
              <a:t>FITNESS TO PROCEED EVALUATIONS</a:t>
            </a:r>
          </a:p>
        </p:txBody>
      </p:sp>
    </p:spTree>
    <p:extLst>
      <p:ext uri="{BB962C8B-B14F-4D97-AF65-F5344CB8AC3E}">
        <p14:creationId xmlns:p14="http://schemas.microsoft.com/office/powerpoint/2010/main" val="20879026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400" dirty="0"/>
              <a:t>If </a:t>
            </a:r>
            <a:r>
              <a:rPr lang="en-US" sz="2400" dirty="0" smtClean="0"/>
              <a:t>child </a:t>
            </a:r>
            <a:r>
              <a:rPr lang="en-US" sz="2400" dirty="0"/>
              <a:t>is unfit to </a:t>
            </a:r>
            <a:r>
              <a:rPr lang="en-US" sz="2400" dirty="0" smtClean="0"/>
              <a:t>proceed-stay court </a:t>
            </a:r>
            <a:r>
              <a:rPr lang="en-US" sz="2400" dirty="0"/>
              <a:t>proceedings </a:t>
            </a:r>
            <a:endParaRPr lang="en-US" sz="2400" dirty="0" smtClean="0"/>
          </a:p>
          <a:p>
            <a:r>
              <a:rPr lang="en-US" sz="2400" dirty="0" smtClean="0"/>
              <a:t>Juvenile will </a:t>
            </a:r>
            <a:r>
              <a:rPr lang="en-US" sz="2400" dirty="0"/>
              <a:t>likely be committed to a </a:t>
            </a:r>
            <a:r>
              <a:rPr lang="en-US" sz="2400" dirty="0" smtClean="0"/>
              <a:t>facility for </a:t>
            </a:r>
            <a:r>
              <a:rPr lang="en-US" sz="2400" dirty="0"/>
              <a:t>a period of up to 90 days for evaluation </a:t>
            </a:r>
          </a:p>
          <a:p>
            <a:r>
              <a:rPr lang="en-US" sz="2400" dirty="0" smtClean="0"/>
              <a:t>After initial </a:t>
            </a:r>
            <a:r>
              <a:rPr lang="en-US" sz="2400" dirty="0"/>
              <a:t>90 </a:t>
            </a:r>
            <a:r>
              <a:rPr lang="en-US" sz="2400" dirty="0" smtClean="0"/>
              <a:t>days facility </a:t>
            </a:r>
            <a:r>
              <a:rPr lang="en-US" sz="2400" dirty="0"/>
              <a:t>can confirm that the juvenile is either fit or </a:t>
            </a:r>
            <a:r>
              <a:rPr lang="en-US" sz="2400" dirty="0" smtClean="0"/>
              <a:t>unfit </a:t>
            </a:r>
            <a:r>
              <a:rPr lang="en-US" sz="2400" dirty="0"/>
              <a:t>to proceed</a:t>
            </a:r>
          </a:p>
          <a:p>
            <a:r>
              <a:rPr lang="en-US" sz="2400" dirty="0"/>
              <a:t>If the court or jury finds that the child is </a:t>
            </a:r>
            <a:r>
              <a:rPr lang="en-US" sz="2400" dirty="0" smtClean="0"/>
              <a:t>fit:</a:t>
            </a:r>
          </a:p>
          <a:p>
            <a:pPr lvl="1"/>
            <a:r>
              <a:rPr lang="en-US" sz="2400" dirty="0" smtClean="0"/>
              <a:t>Juvenile proceedings resume</a:t>
            </a:r>
          </a:p>
          <a:p>
            <a:r>
              <a:rPr lang="en-US" sz="2400" dirty="0" smtClean="0"/>
              <a:t>If </a:t>
            </a:r>
            <a:r>
              <a:rPr lang="en-US" sz="2400" dirty="0"/>
              <a:t>the court or jury finds that the child is </a:t>
            </a:r>
            <a:r>
              <a:rPr lang="en-US" sz="2400" dirty="0" smtClean="0"/>
              <a:t>unfit:</a:t>
            </a:r>
          </a:p>
          <a:p>
            <a:pPr lvl="1"/>
            <a:r>
              <a:rPr lang="en-US" sz="2400" dirty="0" smtClean="0"/>
              <a:t>Commitment </a:t>
            </a:r>
            <a:r>
              <a:rPr lang="en-US" sz="2400" dirty="0"/>
              <a:t>proceedings</a:t>
            </a:r>
          </a:p>
          <a:p>
            <a:pPr lvl="1"/>
            <a:r>
              <a:rPr lang="en-US" sz="2400" dirty="0"/>
              <a:t>Dismissal of charges</a:t>
            </a:r>
          </a:p>
          <a:p>
            <a:pPr lvl="1"/>
            <a:r>
              <a:rPr lang="en-US" sz="2400" dirty="0"/>
              <a:t>Transfer to criminal court upon 18</a:t>
            </a:r>
            <a:r>
              <a:rPr lang="en-US" sz="2400" baseline="30000" dirty="0"/>
              <a:t>th</a:t>
            </a:r>
            <a:r>
              <a:rPr lang="en-US" sz="2400" dirty="0"/>
              <a:t> birthday</a:t>
            </a:r>
          </a:p>
          <a:p>
            <a:pPr marL="45720" indent="0">
              <a:buNone/>
            </a:pPr>
            <a:endParaRPr lang="en-US" dirty="0"/>
          </a:p>
        </p:txBody>
      </p:sp>
      <p:sp>
        <p:nvSpPr>
          <p:cNvPr id="3" name="Title 2"/>
          <p:cNvSpPr>
            <a:spLocks noGrp="1"/>
          </p:cNvSpPr>
          <p:nvPr>
            <p:ph type="title"/>
          </p:nvPr>
        </p:nvSpPr>
        <p:spPr/>
        <p:txBody>
          <a:bodyPr/>
          <a:lstStyle/>
          <a:p>
            <a:r>
              <a:rPr lang="en-US" dirty="0" smtClean="0"/>
              <a:t>Next Steps:</a:t>
            </a:r>
            <a:br>
              <a:rPr lang="en-US" dirty="0" smtClean="0"/>
            </a:br>
            <a:r>
              <a:rPr lang="en-US" dirty="0" smtClean="0"/>
              <a:t>fitness to proceed</a:t>
            </a:r>
            <a:endParaRPr lang="en-US" dirty="0"/>
          </a:p>
        </p:txBody>
      </p:sp>
    </p:spTree>
    <p:extLst>
      <p:ext uri="{BB962C8B-B14F-4D97-AF65-F5344CB8AC3E}">
        <p14:creationId xmlns:p14="http://schemas.microsoft.com/office/powerpoint/2010/main" val="13944122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Sanity evaluations</a:t>
            </a:r>
            <a:endParaRPr lang="en-US" sz="3600" dirty="0"/>
          </a:p>
        </p:txBody>
      </p:sp>
      <p:sp>
        <p:nvSpPr>
          <p:cNvPr id="3" name="Text Placeholder 2"/>
          <p:cNvSpPr>
            <a:spLocks noGrp="1"/>
          </p:cNvSpPr>
          <p:nvPr>
            <p:ph type="body" idx="1"/>
          </p:nvPr>
        </p:nvSpPr>
        <p:spPr/>
        <p:txBody>
          <a:bodyPr>
            <a:normAutofit/>
          </a:bodyPr>
          <a:lstStyle/>
          <a:p>
            <a:r>
              <a:rPr lang="en-US" sz="2000" dirty="0" smtClean="0"/>
              <a:t>Dr. Martin</a:t>
            </a:r>
            <a:endParaRPr lang="en-US" sz="2000" dirty="0"/>
          </a:p>
        </p:txBody>
      </p:sp>
    </p:spTree>
    <p:extLst>
      <p:ext uri="{BB962C8B-B14F-4D97-AF65-F5344CB8AC3E}">
        <p14:creationId xmlns:p14="http://schemas.microsoft.com/office/powerpoint/2010/main" val="7645928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statute: Texas</a:t>
            </a:r>
            <a:endParaRPr lang="en-US" dirty="0"/>
          </a:p>
        </p:txBody>
      </p:sp>
      <p:sp>
        <p:nvSpPr>
          <p:cNvPr id="3" name="Content Placeholder 2"/>
          <p:cNvSpPr>
            <a:spLocks noGrp="1"/>
          </p:cNvSpPr>
          <p:nvPr>
            <p:ph idx="1"/>
          </p:nvPr>
        </p:nvSpPr>
        <p:spPr/>
        <p:txBody>
          <a:bodyPr>
            <a:noAutofit/>
          </a:bodyPr>
          <a:lstStyle/>
          <a:p>
            <a:r>
              <a:rPr lang="en-US" sz="2800" dirty="0" smtClean="0"/>
              <a:t>Texas Code of Criminal Procedure, Chapter 46C</a:t>
            </a:r>
          </a:p>
          <a:p>
            <a:r>
              <a:rPr lang="en-US" sz="2800" dirty="0" smtClean="0"/>
              <a:t>Texas Penal Code 8.01</a:t>
            </a:r>
          </a:p>
          <a:p>
            <a:pPr lvl="1"/>
            <a:r>
              <a:rPr lang="en-US" sz="2800" dirty="0" smtClean="0"/>
              <a:t>“It is an affirmative defense to prosecution that, at the time of the conduct charged, the actor, as a result of severe mental disease or defect, did not know that his conduct was wrong.”</a:t>
            </a:r>
          </a:p>
          <a:p>
            <a:pPr lvl="1"/>
            <a:r>
              <a:rPr lang="en-US" sz="2800" dirty="0" smtClean="0"/>
              <a:t>Cognitive Prong only, not Volitional Prong</a:t>
            </a:r>
            <a:endParaRPr lang="en-US" sz="2800" dirty="0"/>
          </a:p>
        </p:txBody>
      </p:sp>
    </p:spTree>
    <p:extLst>
      <p:ext uri="{BB962C8B-B14F-4D97-AF65-F5344CB8AC3E}">
        <p14:creationId xmlns:p14="http://schemas.microsoft.com/office/powerpoint/2010/main" val="3507026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1260" cy="1054394"/>
          </a:xfrm>
        </p:spPr>
        <p:txBody>
          <a:bodyPr/>
          <a:lstStyle/>
          <a:p>
            <a:r>
              <a:rPr lang="en-US" dirty="0" smtClean="0"/>
              <a:t>Signs the defendant may need a sanity evaluation</a:t>
            </a:r>
            <a:endParaRPr lang="en-US" dirty="0"/>
          </a:p>
        </p:txBody>
      </p:sp>
      <p:sp>
        <p:nvSpPr>
          <p:cNvPr id="3" name="Content Placeholder 2"/>
          <p:cNvSpPr>
            <a:spLocks noGrp="1"/>
          </p:cNvSpPr>
          <p:nvPr>
            <p:ph idx="1"/>
          </p:nvPr>
        </p:nvSpPr>
        <p:spPr/>
        <p:txBody>
          <a:bodyPr>
            <a:normAutofit/>
          </a:bodyPr>
          <a:lstStyle/>
          <a:p>
            <a:r>
              <a:rPr lang="en-US" sz="2800" i="1" dirty="0" smtClean="0"/>
              <a:t>Serious </a:t>
            </a:r>
            <a:r>
              <a:rPr lang="en-US" sz="2800" dirty="0" smtClean="0"/>
              <a:t>mental illness or IDD</a:t>
            </a:r>
          </a:p>
          <a:p>
            <a:r>
              <a:rPr lang="en-US" sz="2800" dirty="0" smtClean="0"/>
              <a:t>Client does not understand why they were arrested and charged even after given explanation</a:t>
            </a:r>
          </a:p>
          <a:p>
            <a:r>
              <a:rPr lang="en-US" sz="2800" dirty="0" smtClean="0"/>
              <a:t>Explanation of offense and reasoning for behavior not reality-based or completely disorganized</a:t>
            </a:r>
          </a:p>
        </p:txBody>
      </p:sp>
    </p:spTree>
    <p:extLst>
      <p:ext uri="{BB962C8B-B14F-4D97-AF65-F5344CB8AC3E}">
        <p14:creationId xmlns:p14="http://schemas.microsoft.com/office/powerpoint/2010/main" val="41220170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Sanity assesses mental state </a:t>
            </a:r>
            <a:r>
              <a:rPr lang="en-US" sz="2800" b="1" dirty="0"/>
              <a:t>at the time of the offense</a:t>
            </a:r>
          </a:p>
          <a:p>
            <a:r>
              <a:rPr lang="en-US" sz="2800" dirty="0" smtClean="0"/>
              <a:t>If you need a Sanity </a:t>
            </a:r>
            <a:r>
              <a:rPr lang="en-US" sz="2800" dirty="0" err="1" smtClean="0"/>
              <a:t>Eval</a:t>
            </a:r>
            <a:r>
              <a:rPr lang="en-US" sz="2800" dirty="0" smtClean="0"/>
              <a:t> </a:t>
            </a:r>
            <a:r>
              <a:rPr lang="en-US" sz="2800" b="1" dirty="0" smtClean="0"/>
              <a:t>don’t</a:t>
            </a:r>
            <a:r>
              <a:rPr lang="en-US" sz="2800" dirty="0" smtClean="0"/>
              <a:t> </a:t>
            </a:r>
            <a:r>
              <a:rPr lang="en-US" sz="2800" dirty="0"/>
              <a:t>need </a:t>
            </a:r>
            <a:r>
              <a:rPr lang="en-US" sz="2800" dirty="0" smtClean="0"/>
              <a:t>to </a:t>
            </a:r>
            <a:r>
              <a:rPr lang="en-US" sz="2800" dirty="0"/>
              <a:t>file a </a:t>
            </a:r>
            <a:r>
              <a:rPr lang="en-US" sz="2800" dirty="0" smtClean="0"/>
              <a:t>motion </a:t>
            </a:r>
            <a:r>
              <a:rPr lang="en-US" sz="2800" dirty="0"/>
              <a:t>for </a:t>
            </a:r>
            <a:r>
              <a:rPr lang="en-US" sz="2800" dirty="0" smtClean="0"/>
              <a:t>a CST </a:t>
            </a:r>
            <a:r>
              <a:rPr lang="en-US" sz="2800" dirty="0" err="1" smtClean="0"/>
              <a:t>Eval</a:t>
            </a:r>
            <a:r>
              <a:rPr lang="en-US" sz="2800" dirty="0" smtClean="0"/>
              <a:t> at the same</a:t>
            </a:r>
          </a:p>
          <a:p>
            <a:r>
              <a:rPr lang="en-US" sz="2800" dirty="0" smtClean="0"/>
              <a:t>Chapter 46C: If CST done at a previous time by an expert, </a:t>
            </a:r>
            <a:r>
              <a:rPr lang="en-US" sz="2800" b="1" dirty="0" smtClean="0"/>
              <a:t>the same expert </a:t>
            </a:r>
            <a:r>
              <a:rPr lang="en-US" sz="2800" dirty="0" smtClean="0"/>
              <a:t>can do the Sanity </a:t>
            </a:r>
            <a:r>
              <a:rPr lang="en-US" sz="2800" dirty="0" err="1" smtClean="0"/>
              <a:t>Eval</a:t>
            </a:r>
            <a:r>
              <a:rPr lang="en-US" sz="2800" dirty="0" smtClean="0"/>
              <a:t> </a:t>
            </a:r>
          </a:p>
          <a:p>
            <a:r>
              <a:rPr lang="en-US" sz="2800" dirty="0" smtClean="0"/>
              <a:t>Sanity is a </a:t>
            </a:r>
            <a:r>
              <a:rPr lang="en-US" sz="2800" b="1" dirty="0" smtClean="0"/>
              <a:t>legal decision </a:t>
            </a:r>
            <a:r>
              <a:rPr lang="en-US" sz="2800" dirty="0" smtClean="0"/>
              <a:t>ultimately decided by the Court</a:t>
            </a:r>
            <a:endParaRPr lang="en-US" sz="2800" dirty="0"/>
          </a:p>
        </p:txBody>
      </p:sp>
      <p:sp>
        <p:nvSpPr>
          <p:cNvPr id="3" name="Title 2"/>
          <p:cNvSpPr>
            <a:spLocks noGrp="1"/>
          </p:cNvSpPr>
          <p:nvPr>
            <p:ph type="title"/>
          </p:nvPr>
        </p:nvSpPr>
        <p:spPr/>
        <p:txBody>
          <a:bodyPr/>
          <a:lstStyle/>
          <a:p>
            <a:r>
              <a:rPr lang="en-US" sz="3600" dirty="0" smtClean="0"/>
              <a:t>Things to keep in mind</a:t>
            </a:r>
            <a:endParaRPr lang="en-US" sz="3600" dirty="0"/>
          </a:p>
        </p:txBody>
      </p:sp>
    </p:spTree>
    <p:extLst>
      <p:ext uri="{BB962C8B-B14F-4D97-AF65-F5344CB8AC3E}">
        <p14:creationId xmlns:p14="http://schemas.microsoft.com/office/powerpoint/2010/main" val="25316499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conduct sanity evaluations?</a:t>
            </a:r>
            <a:endParaRPr lang="en-US" dirty="0"/>
          </a:p>
        </p:txBody>
      </p:sp>
      <p:sp>
        <p:nvSpPr>
          <p:cNvPr id="3" name="Content Placeholder 2"/>
          <p:cNvSpPr>
            <a:spLocks noGrp="1"/>
          </p:cNvSpPr>
          <p:nvPr>
            <p:ph idx="1"/>
          </p:nvPr>
        </p:nvSpPr>
        <p:spPr>
          <a:xfrm>
            <a:off x="228600" y="1600200"/>
            <a:ext cx="8686800" cy="5398477"/>
          </a:xfrm>
        </p:spPr>
        <p:txBody>
          <a:bodyPr/>
          <a:lstStyle/>
          <a:p>
            <a:r>
              <a:rPr lang="en-US" sz="2400" dirty="0" smtClean="0"/>
              <a:t>Article 46C.102: Qualifications of Experts</a:t>
            </a:r>
          </a:p>
          <a:p>
            <a:pPr lvl="1"/>
            <a:r>
              <a:rPr lang="en-US" sz="2400" dirty="0" smtClean="0"/>
              <a:t>(a) Court may appoint a qualified psychiatrist or psychologist as an expert with following qualifications:</a:t>
            </a:r>
          </a:p>
          <a:p>
            <a:pPr lvl="2"/>
            <a:r>
              <a:rPr lang="en-US" sz="2400" dirty="0" smtClean="0"/>
              <a:t>At </a:t>
            </a:r>
            <a:r>
              <a:rPr lang="en-US" sz="2400" dirty="0"/>
              <a:t>least 24 hours of specialized forensic training relating to incompetency or insanity </a:t>
            </a:r>
            <a:r>
              <a:rPr lang="en-US" sz="2400" dirty="0" smtClean="0"/>
              <a:t>evaluations</a:t>
            </a:r>
            <a:endParaRPr lang="en-US" sz="2400" dirty="0"/>
          </a:p>
          <a:p>
            <a:pPr lvl="2"/>
            <a:r>
              <a:rPr lang="en-US" sz="2400" dirty="0" smtClean="0"/>
              <a:t> At </a:t>
            </a:r>
            <a:r>
              <a:rPr lang="en-US" sz="2400" dirty="0"/>
              <a:t>least five years of experience in performing criminal forensic evaluations for courts; and</a:t>
            </a:r>
          </a:p>
          <a:p>
            <a:pPr lvl="2"/>
            <a:r>
              <a:rPr lang="en-US" sz="2400" dirty="0" smtClean="0"/>
              <a:t> Eight </a:t>
            </a:r>
            <a:r>
              <a:rPr lang="en-US" sz="2400" dirty="0"/>
              <a:t>or more hours of continuing education relating to forensic evaluations, completed in the 12 months preceding the appointment</a:t>
            </a:r>
          </a:p>
          <a:p>
            <a:pPr lvl="2"/>
            <a:endParaRPr lang="en-US" dirty="0" smtClean="0"/>
          </a:p>
          <a:p>
            <a:pPr lvl="2"/>
            <a:endParaRPr lang="en-US" dirty="0" smtClean="0"/>
          </a:p>
          <a:p>
            <a:pPr marL="860425" lvl="3" indent="0">
              <a:buNone/>
            </a:pPr>
            <a:endParaRPr lang="en-US" dirty="0"/>
          </a:p>
        </p:txBody>
      </p:sp>
    </p:spTree>
    <p:extLst>
      <p:ext uri="{BB962C8B-B14F-4D97-AF65-F5344CB8AC3E}">
        <p14:creationId xmlns:p14="http://schemas.microsoft.com/office/powerpoint/2010/main" val="203775504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the evaluation</a:t>
            </a:r>
            <a:endParaRPr lang="en-US" dirty="0"/>
          </a:p>
        </p:txBody>
      </p:sp>
      <p:sp>
        <p:nvSpPr>
          <p:cNvPr id="3" name="Content Placeholder 2"/>
          <p:cNvSpPr>
            <a:spLocks noGrp="1"/>
          </p:cNvSpPr>
          <p:nvPr>
            <p:ph idx="1"/>
          </p:nvPr>
        </p:nvSpPr>
        <p:spPr/>
        <p:txBody>
          <a:bodyPr>
            <a:normAutofit/>
          </a:bodyPr>
          <a:lstStyle/>
          <a:p>
            <a:r>
              <a:rPr lang="en-US" sz="2400" dirty="0" smtClean="0"/>
              <a:t>Three types of information needed:</a:t>
            </a:r>
          </a:p>
          <a:p>
            <a:pPr lvl="1"/>
            <a:r>
              <a:rPr lang="en-US" sz="2600" b="1" u="sng" dirty="0" smtClean="0"/>
              <a:t>Historical Info about Defendant’s </a:t>
            </a:r>
            <a:r>
              <a:rPr lang="en-US" sz="2600" b="1" u="sng" dirty="0"/>
              <a:t>B</a:t>
            </a:r>
            <a:r>
              <a:rPr lang="en-US" sz="2600" b="1" u="sng" dirty="0" smtClean="0"/>
              <a:t>ackground:</a:t>
            </a:r>
            <a:r>
              <a:rPr lang="en-US" sz="2600" dirty="0" smtClean="0"/>
              <a:t> relevant to forming an opinion about mental disorder</a:t>
            </a:r>
          </a:p>
          <a:p>
            <a:pPr lvl="1"/>
            <a:r>
              <a:rPr lang="en-US" sz="2600" b="1" u="sng" dirty="0" smtClean="0"/>
              <a:t>Current Mental Status Information: </a:t>
            </a:r>
            <a:r>
              <a:rPr lang="en-US" sz="2600" dirty="0" smtClean="0">
                <a:effectLst/>
              </a:rPr>
              <a:t>may be related to defendant’s mental state at the time of the alleged offense</a:t>
            </a:r>
          </a:p>
          <a:p>
            <a:pPr lvl="1"/>
            <a:r>
              <a:rPr lang="en-US" sz="2600" b="1" u="sng" dirty="0" smtClean="0">
                <a:effectLst/>
              </a:rPr>
              <a:t>Observations of Defendant’s Mental State &amp; Behavior: </a:t>
            </a:r>
            <a:r>
              <a:rPr lang="en-US" sz="2600" dirty="0" smtClean="0">
                <a:effectLst/>
              </a:rPr>
              <a:t>Around and at the time of alleged offense</a:t>
            </a:r>
          </a:p>
        </p:txBody>
      </p:sp>
    </p:spTree>
    <p:extLst>
      <p:ext uri="{BB962C8B-B14F-4D97-AF65-F5344CB8AC3E}">
        <p14:creationId xmlns:p14="http://schemas.microsoft.com/office/powerpoint/2010/main" val="40729905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1968" y="1524000"/>
            <a:ext cx="8560292" cy="4953000"/>
          </a:xfrm>
        </p:spPr>
        <p:txBody>
          <a:bodyPr>
            <a:noAutofit/>
          </a:bodyPr>
          <a:lstStyle/>
          <a:p>
            <a:r>
              <a:rPr lang="en-US" sz="2200" b="1" u="sng" dirty="0" smtClean="0"/>
              <a:t>Records</a:t>
            </a:r>
          </a:p>
          <a:p>
            <a:pPr lvl="1"/>
            <a:r>
              <a:rPr lang="en-US" sz="2200" dirty="0" smtClean="0"/>
              <a:t>Police </a:t>
            </a:r>
            <a:r>
              <a:rPr lang="en-US" sz="2200" dirty="0"/>
              <a:t>Reports</a:t>
            </a:r>
          </a:p>
          <a:p>
            <a:pPr lvl="1"/>
            <a:r>
              <a:rPr lang="en-US" sz="2200" dirty="0" smtClean="0"/>
              <a:t>Records on past incarcerations</a:t>
            </a:r>
          </a:p>
          <a:p>
            <a:pPr lvl="2"/>
            <a:r>
              <a:rPr lang="en-US" sz="2200" dirty="0" smtClean="0"/>
              <a:t>TDCJ records</a:t>
            </a:r>
          </a:p>
          <a:p>
            <a:pPr lvl="2"/>
            <a:r>
              <a:rPr lang="en-US" sz="2200" dirty="0" smtClean="0"/>
              <a:t>TJJD records</a:t>
            </a:r>
          </a:p>
          <a:p>
            <a:pPr lvl="1"/>
            <a:r>
              <a:rPr lang="en-US" sz="2200" dirty="0" smtClean="0"/>
              <a:t>Past psychiatric treatment</a:t>
            </a:r>
          </a:p>
          <a:p>
            <a:pPr lvl="2"/>
            <a:r>
              <a:rPr lang="en-US" sz="2200" dirty="0" smtClean="0"/>
              <a:t>County or state psychiatric hospitalizations</a:t>
            </a:r>
          </a:p>
          <a:p>
            <a:pPr lvl="2"/>
            <a:r>
              <a:rPr lang="en-US" sz="2200" dirty="0" smtClean="0"/>
              <a:t>Texana/MHMRA Records</a:t>
            </a:r>
          </a:p>
          <a:p>
            <a:pPr lvl="2"/>
            <a:r>
              <a:rPr lang="en-US" sz="2200" dirty="0" smtClean="0"/>
              <a:t>Substance abuse treatment records</a:t>
            </a:r>
          </a:p>
          <a:p>
            <a:pPr lvl="1"/>
            <a:r>
              <a:rPr lang="en-US" sz="2200" dirty="0" smtClean="0"/>
              <a:t>Educational Records</a:t>
            </a:r>
          </a:p>
          <a:p>
            <a:r>
              <a:rPr lang="en-US" sz="2200" dirty="0" smtClean="0"/>
              <a:t>Contact information for collateral sources</a:t>
            </a:r>
          </a:p>
          <a:p>
            <a:pPr lvl="1"/>
            <a:r>
              <a:rPr lang="en-US" sz="2200" dirty="0" smtClean="0"/>
              <a:t>Family members</a:t>
            </a:r>
          </a:p>
          <a:p>
            <a:pPr lvl="1"/>
            <a:r>
              <a:rPr lang="en-US" sz="2200" dirty="0" smtClean="0"/>
              <a:t>Friends</a:t>
            </a:r>
            <a:endParaRPr lang="en-US" sz="2200" dirty="0"/>
          </a:p>
        </p:txBody>
      </p:sp>
      <p:sp>
        <p:nvSpPr>
          <p:cNvPr id="3" name="Title 2"/>
          <p:cNvSpPr>
            <a:spLocks noGrp="1"/>
          </p:cNvSpPr>
          <p:nvPr>
            <p:ph type="title"/>
          </p:nvPr>
        </p:nvSpPr>
        <p:spPr/>
        <p:txBody>
          <a:bodyPr/>
          <a:lstStyle/>
          <a:p>
            <a:r>
              <a:rPr lang="en-US" dirty="0" smtClean="0"/>
              <a:t>What you need to provide the expert</a:t>
            </a:r>
            <a:endParaRPr lang="en-US" dirty="0"/>
          </a:p>
        </p:txBody>
      </p:sp>
    </p:spTree>
    <p:extLst>
      <p:ext uri="{BB962C8B-B14F-4D97-AF65-F5344CB8AC3E}">
        <p14:creationId xmlns:p14="http://schemas.microsoft.com/office/powerpoint/2010/main" val="2494634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t>Review all available records</a:t>
            </a:r>
          </a:p>
          <a:p>
            <a:r>
              <a:rPr lang="en-US" sz="3200" dirty="0" smtClean="0"/>
              <a:t>Detailed clinical </a:t>
            </a:r>
            <a:r>
              <a:rPr lang="en-US" sz="3200" dirty="0"/>
              <a:t>interview with defendant</a:t>
            </a:r>
          </a:p>
          <a:p>
            <a:pPr lvl="1"/>
            <a:r>
              <a:rPr lang="en-US" sz="3200" dirty="0"/>
              <a:t>Background history</a:t>
            </a:r>
          </a:p>
          <a:p>
            <a:pPr lvl="1"/>
            <a:r>
              <a:rPr lang="en-US" sz="3200" dirty="0"/>
              <a:t>Mental status exam</a:t>
            </a:r>
          </a:p>
          <a:p>
            <a:r>
              <a:rPr lang="en-US" sz="3200" dirty="0" smtClean="0"/>
              <a:t>Consultation </a:t>
            </a:r>
            <a:r>
              <a:rPr lang="en-US" sz="3200" dirty="0"/>
              <a:t>with collateral sources</a:t>
            </a:r>
          </a:p>
          <a:p>
            <a:pPr marL="45720" indent="0">
              <a:buNone/>
            </a:pPr>
            <a:endParaRPr lang="en-US" dirty="0"/>
          </a:p>
          <a:p>
            <a:endParaRPr lang="en-US" dirty="0"/>
          </a:p>
        </p:txBody>
      </p:sp>
      <p:sp>
        <p:nvSpPr>
          <p:cNvPr id="3" name="Title 2"/>
          <p:cNvSpPr>
            <a:spLocks noGrp="1"/>
          </p:cNvSpPr>
          <p:nvPr>
            <p:ph type="title"/>
          </p:nvPr>
        </p:nvSpPr>
        <p:spPr/>
        <p:txBody>
          <a:bodyPr/>
          <a:lstStyle/>
          <a:p>
            <a:r>
              <a:rPr lang="en-US" dirty="0" smtClean="0"/>
              <a:t>EVALUATION PROCESS</a:t>
            </a:r>
            <a:endParaRPr lang="en-US" dirty="0"/>
          </a:p>
        </p:txBody>
      </p:sp>
    </p:spTree>
    <p:extLst>
      <p:ext uri="{BB962C8B-B14F-4D97-AF65-F5344CB8AC3E}">
        <p14:creationId xmlns:p14="http://schemas.microsoft.com/office/powerpoint/2010/main" val="81234915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the </a:t>
            </a:r>
            <a:r>
              <a:rPr lang="en-US" dirty="0" smtClean="0"/>
              <a:t>interview</a:t>
            </a:r>
            <a:endParaRPr lang="en-US" dirty="0"/>
          </a:p>
        </p:txBody>
      </p:sp>
      <p:sp>
        <p:nvSpPr>
          <p:cNvPr id="3" name="Content Placeholder 2"/>
          <p:cNvSpPr>
            <a:spLocks noGrp="1"/>
          </p:cNvSpPr>
          <p:nvPr>
            <p:ph idx="1"/>
          </p:nvPr>
        </p:nvSpPr>
        <p:spPr>
          <a:xfrm>
            <a:off x="228600" y="1600200"/>
            <a:ext cx="8686800" cy="4988805"/>
          </a:xfrm>
        </p:spPr>
        <p:txBody>
          <a:bodyPr>
            <a:normAutofit lnSpcReduction="10000"/>
          </a:bodyPr>
          <a:lstStyle/>
          <a:p>
            <a:r>
              <a:rPr lang="en-US" sz="2400" b="1" u="sng" dirty="0"/>
              <a:t>Interview </a:t>
            </a:r>
            <a:r>
              <a:rPr lang="en-US" sz="2400" b="1" u="sng" dirty="0" smtClean="0"/>
              <a:t>Template</a:t>
            </a:r>
          </a:p>
          <a:p>
            <a:pPr lvl="1"/>
            <a:r>
              <a:rPr lang="en-US" sz="2400" dirty="0" smtClean="0"/>
              <a:t>Background Information</a:t>
            </a:r>
          </a:p>
          <a:p>
            <a:pPr lvl="2"/>
            <a:r>
              <a:rPr lang="en-US" sz="2400" dirty="0" smtClean="0"/>
              <a:t>Family &amp; Developmental History</a:t>
            </a:r>
          </a:p>
          <a:p>
            <a:pPr lvl="2"/>
            <a:r>
              <a:rPr lang="en-US" sz="2400" dirty="0" smtClean="0"/>
              <a:t>Abuse &amp; Trauma History</a:t>
            </a:r>
          </a:p>
          <a:p>
            <a:pPr lvl="2"/>
            <a:r>
              <a:rPr lang="en-US" sz="2400" dirty="0" smtClean="0"/>
              <a:t>Educational History</a:t>
            </a:r>
          </a:p>
          <a:p>
            <a:pPr lvl="2"/>
            <a:r>
              <a:rPr lang="en-US" sz="2400" dirty="0" smtClean="0"/>
              <a:t>Social History</a:t>
            </a:r>
          </a:p>
          <a:p>
            <a:pPr lvl="2"/>
            <a:r>
              <a:rPr lang="en-US" sz="2400" dirty="0" smtClean="0"/>
              <a:t>Employment History</a:t>
            </a:r>
          </a:p>
          <a:p>
            <a:pPr lvl="2"/>
            <a:r>
              <a:rPr lang="en-US" sz="2400" dirty="0" smtClean="0"/>
              <a:t>Criminal History</a:t>
            </a:r>
          </a:p>
          <a:p>
            <a:pPr lvl="2"/>
            <a:r>
              <a:rPr lang="en-US" sz="2400" dirty="0" smtClean="0"/>
              <a:t>Religious History (in some cases)</a:t>
            </a:r>
          </a:p>
          <a:p>
            <a:pPr lvl="2"/>
            <a:r>
              <a:rPr lang="en-US" sz="2400" dirty="0" smtClean="0"/>
              <a:t>Substance Abuse History</a:t>
            </a:r>
          </a:p>
          <a:p>
            <a:pPr lvl="2"/>
            <a:r>
              <a:rPr lang="en-US" sz="2400" dirty="0" smtClean="0"/>
              <a:t>Mental Health History</a:t>
            </a:r>
          </a:p>
          <a:p>
            <a:pPr lvl="2"/>
            <a:r>
              <a:rPr lang="en-US" sz="2400" dirty="0" smtClean="0"/>
              <a:t>Medical History</a:t>
            </a:r>
            <a:endParaRPr lang="en-US" sz="2400" dirty="0"/>
          </a:p>
          <a:p>
            <a:endParaRPr lang="en-US" dirty="0"/>
          </a:p>
        </p:txBody>
      </p:sp>
    </p:spTree>
    <p:extLst>
      <p:ext uri="{BB962C8B-B14F-4D97-AF65-F5344CB8AC3E}">
        <p14:creationId xmlns:p14="http://schemas.microsoft.com/office/powerpoint/2010/main" val="110761573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abuse &amp; the insanity defense</a:t>
            </a:r>
            <a:endParaRPr lang="en-US" dirty="0"/>
          </a:p>
        </p:txBody>
      </p:sp>
      <p:sp>
        <p:nvSpPr>
          <p:cNvPr id="3" name="Content Placeholder 2"/>
          <p:cNvSpPr>
            <a:spLocks noGrp="1"/>
          </p:cNvSpPr>
          <p:nvPr>
            <p:ph idx="1"/>
          </p:nvPr>
        </p:nvSpPr>
        <p:spPr>
          <a:xfrm>
            <a:off x="152400" y="1600200"/>
            <a:ext cx="8839200" cy="4821768"/>
          </a:xfrm>
        </p:spPr>
        <p:txBody>
          <a:bodyPr>
            <a:noAutofit/>
          </a:bodyPr>
          <a:lstStyle/>
          <a:p>
            <a:r>
              <a:rPr lang="en-US" sz="2600" dirty="0" smtClean="0"/>
              <a:t>If defendant was under the influence at time of the crime, </a:t>
            </a:r>
            <a:r>
              <a:rPr lang="en-US" sz="2600" b="1" dirty="0" smtClean="0"/>
              <a:t>this alone does not satisfy the insanity defense</a:t>
            </a:r>
          </a:p>
          <a:p>
            <a:r>
              <a:rPr lang="en-US" sz="2600" dirty="0" smtClean="0"/>
              <a:t>How do we determine this?</a:t>
            </a:r>
          </a:p>
          <a:p>
            <a:pPr lvl="1"/>
            <a:r>
              <a:rPr lang="en-US" sz="2600" dirty="0" smtClean="0"/>
              <a:t>Client interview</a:t>
            </a:r>
          </a:p>
          <a:p>
            <a:pPr lvl="1"/>
            <a:r>
              <a:rPr lang="en-US" sz="2600" dirty="0" smtClean="0"/>
              <a:t>Collateral records </a:t>
            </a:r>
          </a:p>
          <a:p>
            <a:pPr lvl="1"/>
            <a:r>
              <a:rPr lang="en-US" sz="2600" dirty="0" smtClean="0"/>
              <a:t>Interviews with family members</a:t>
            </a:r>
          </a:p>
          <a:p>
            <a:pPr lvl="1"/>
            <a:r>
              <a:rPr lang="en-US" sz="2600" dirty="0" smtClean="0"/>
              <a:t>Offense report-&gt; collateral information about defendant’s behavior at time of the crime (observations of being under influence)</a:t>
            </a:r>
          </a:p>
        </p:txBody>
      </p:sp>
    </p:spTree>
    <p:extLst>
      <p:ext uri="{BB962C8B-B14F-4D97-AF65-F5344CB8AC3E}">
        <p14:creationId xmlns:p14="http://schemas.microsoft.com/office/powerpoint/2010/main" val="41687067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abuse and the insanity defense</a:t>
            </a:r>
            <a:endParaRPr lang="en-US" dirty="0"/>
          </a:p>
        </p:txBody>
      </p:sp>
      <p:sp>
        <p:nvSpPr>
          <p:cNvPr id="3" name="Content Placeholder 2"/>
          <p:cNvSpPr>
            <a:spLocks noGrp="1"/>
          </p:cNvSpPr>
          <p:nvPr>
            <p:ph idx="1"/>
          </p:nvPr>
        </p:nvSpPr>
        <p:spPr>
          <a:xfrm>
            <a:off x="228600" y="1600200"/>
            <a:ext cx="7583488" cy="4891489"/>
          </a:xfrm>
        </p:spPr>
        <p:txBody>
          <a:bodyPr>
            <a:noAutofit/>
          </a:bodyPr>
          <a:lstStyle/>
          <a:p>
            <a:r>
              <a:rPr lang="en-US" sz="2800" dirty="0" smtClean="0"/>
              <a:t>Data to collect</a:t>
            </a:r>
          </a:p>
          <a:p>
            <a:pPr lvl="1"/>
            <a:r>
              <a:rPr lang="en-US" sz="2800" dirty="0" smtClean="0"/>
              <a:t>Patterns of use at and around the time of alleged offense</a:t>
            </a:r>
          </a:p>
          <a:p>
            <a:pPr lvl="2"/>
            <a:r>
              <a:rPr lang="en-US" sz="2800" dirty="0" smtClean="0"/>
              <a:t>Whether defendant was intoxicated at the time</a:t>
            </a:r>
          </a:p>
          <a:p>
            <a:pPr lvl="2"/>
            <a:r>
              <a:rPr lang="en-US" sz="2800" dirty="0" smtClean="0"/>
              <a:t>The last time defendant used substances prior to the alleged offense</a:t>
            </a:r>
          </a:p>
          <a:p>
            <a:pPr lvl="2"/>
            <a:r>
              <a:rPr lang="en-US" sz="2800" dirty="0" smtClean="0"/>
              <a:t>Any evidence of withdrawal symptoms in period following the incident</a:t>
            </a:r>
          </a:p>
        </p:txBody>
      </p:sp>
    </p:spTree>
    <p:extLst>
      <p:ext uri="{BB962C8B-B14F-4D97-AF65-F5344CB8AC3E}">
        <p14:creationId xmlns:p14="http://schemas.microsoft.com/office/powerpoint/2010/main" val="29259841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Substance abuse and the insanity defense</a:t>
            </a:r>
          </a:p>
        </p:txBody>
      </p:sp>
      <p:sp>
        <p:nvSpPr>
          <p:cNvPr id="3" name="Content Placeholder 2"/>
          <p:cNvSpPr>
            <a:spLocks noGrp="1"/>
          </p:cNvSpPr>
          <p:nvPr>
            <p:ph idx="1"/>
          </p:nvPr>
        </p:nvSpPr>
        <p:spPr>
          <a:xfrm>
            <a:off x="380999" y="1719070"/>
            <a:ext cx="8407893" cy="4910330"/>
          </a:xfrm>
        </p:spPr>
        <p:txBody>
          <a:bodyPr/>
          <a:lstStyle/>
          <a:p>
            <a:r>
              <a:rPr lang="en-US" sz="2200" dirty="0" smtClean="0"/>
              <a:t>Relationship </a:t>
            </a:r>
            <a:r>
              <a:rPr lang="en-US" sz="2200" dirty="0"/>
              <a:t>of substance use to defendant’s presentation of symptoms of mental illness</a:t>
            </a:r>
          </a:p>
          <a:p>
            <a:pPr lvl="1"/>
            <a:r>
              <a:rPr lang="en-US" sz="2200" dirty="0"/>
              <a:t>Data regarding episodes of psychosis, depression, mania, paranoia, or other disorders that have occurred in the context of alcohol or substance use</a:t>
            </a:r>
          </a:p>
          <a:p>
            <a:pPr lvl="2"/>
            <a:r>
              <a:rPr lang="en-US" sz="2200" dirty="0"/>
              <a:t>Does the defendant have </a:t>
            </a:r>
            <a:r>
              <a:rPr lang="en-US" sz="2200" dirty="0" err="1"/>
              <a:t>hx</a:t>
            </a:r>
            <a:r>
              <a:rPr lang="en-US" sz="2200" dirty="0"/>
              <a:t> of such symptoms, independent of such use?</a:t>
            </a:r>
          </a:p>
          <a:p>
            <a:pPr lvl="2"/>
            <a:r>
              <a:rPr lang="en-US" sz="2200" dirty="0"/>
              <a:t>Are the symptoms exacerbated by use of alcohol or drugs?</a:t>
            </a:r>
          </a:p>
          <a:p>
            <a:pPr lvl="2"/>
            <a:r>
              <a:rPr lang="en-US" sz="2200" dirty="0"/>
              <a:t>Are psychotic episodes induced by alcohol/substance use, but then continue past the period of intoxication?</a:t>
            </a:r>
          </a:p>
          <a:p>
            <a:endParaRPr lang="en-US" dirty="0"/>
          </a:p>
        </p:txBody>
      </p:sp>
    </p:spTree>
    <p:extLst>
      <p:ext uri="{BB962C8B-B14F-4D97-AF65-F5344CB8AC3E}">
        <p14:creationId xmlns:p14="http://schemas.microsoft.com/office/powerpoint/2010/main" val="38420142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the interview</a:t>
            </a:r>
            <a:endParaRPr lang="en-US" dirty="0"/>
          </a:p>
        </p:txBody>
      </p:sp>
      <p:sp>
        <p:nvSpPr>
          <p:cNvPr id="3" name="Content Placeholder 2"/>
          <p:cNvSpPr>
            <a:spLocks noGrp="1"/>
          </p:cNvSpPr>
          <p:nvPr>
            <p:ph idx="1"/>
          </p:nvPr>
        </p:nvSpPr>
        <p:spPr>
          <a:xfrm>
            <a:off x="152400" y="1752600"/>
            <a:ext cx="8763000" cy="5000740"/>
          </a:xfrm>
        </p:spPr>
        <p:txBody>
          <a:bodyPr>
            <a:normAutofit/>
          </a:bodyPr>
          <a:lstStyle/>
          <a:p>
            <a:r>
              <a:rPr lang="en-US" sz="2400" dirty="0" smtClean="0"/>
              <a:t>Current Mental Status Examination</a:t>
            </a:r>
          </a:p>
          <a:p>
            <a:pPr lvl="1"/>
            <a:r>
              <a:rPr lang="en-US" sz="2400" dirty="0" smtClean="0"/>
              <a:t>Behavior/Demeanor</a:t>
            </a:r>
          </a:p>
          <a:p>
            <a:pPr lvl="1"/>
            <a:r>
              <a:rPr lang="en-US" sz="2400" dirty="0" smtClean="0"/>
              <a:t>Orientation</a:t>
            </a:r>
          </a:p>
          <a:p>
            <a:pPr lvl="1"/>
            <a:r>
              <a:rPr lang="en-US" sz="2400" dirty="0" smtClean="0"/>
              <a:t>Attention/Concentration</a:t>
            </a:r>
          </a:p>
          <a:p>
            <a:pPr lvl="1"/>
            <a:r>
              <a:rPr lang="en-US" sz="2400" dirty="0" smtClean="0"/>
              <a:t>Memory</a:t>
            </a:r>
          </a:p>
          <a:p>
            <a:pPr lvl="1"/>
            <a:r>
              <a:rPr lang="en-US" sz="2400" dirty="0" smtClean="0"/>
              <a:t>Mood</a:t>
            </a:r>
          </a:p>
          <a:p>
            <a:pPr lvl="1"/>
            <a:r>
              <a:rPr lang="en-US" sz="2400" dirty="0" smtClean="0"/>
              <a:t>Affect</a:t>
            </a:r>
          </a:p>
          <a:p>
            <a:pPr lvl="1"/>
            <a:r>
              <a:rPr lang="en-US" sz="2400" dirty="0" smtClean="0"/>
              <a:t>Thought Content</a:t>
            </a:r>
          </a:p>
          <a:p>
            <a:pPr lvl="1"/>
            <a:r>
              <a:rPr lang="en-US" sz="2400" dirty="0" smtClean="0"/>
              <a:t>Thought Process</a:t>
            </a:r>
          </a:p>
          <a:p>
            <a:pPr lvl="1"/>
            <a:r>
              <a:rPr lang="en-US" sz="2400" dirty="0" smtClean="0"/>
              <a:t>Perception</a:t>
            </a:r>
          </a:p>
          <a:p>
            <a:pPr lvl="1"/>
            <a:r>
              <a:rPr lang="en-US" sz="2400" dirty="0" smtClean="0"/>
              <a:t>Insight</a:t>
            </a:r>
            <a:endParaRPr lang="en-US" sz="2400" dirty="0"/>
          </a:p>
        </p:txBody>
      </p:sp>
    </p:spTree>
    <p:extLst>
      <p:ext uri="{BB962C8B-B14F-4D97-AF65-F5344CB8AC3E}">
        <p14:creationId xmlns:p14="http://schemas.microsoft.com/office/powerpoint/2010/main" val="250957313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the Interview</a:t>
            </a:r>
            <a:endParaRPr lang="en-US" dirty="0"/>
          </a:p>
        </p:txBody>
      </p:sp>
      <p:sp>
        <p:nvSpPr>
          <p:cNvPr id="3" name="Content Placeholder 2"/>
          <p:cNvSpPr>
            <a:spLocks noGrp="1"/>
          </p:cNvSpPr>
          <p:nvPr>
            <p:ph idx="1"/>
          </p:nvPr>
        </p:nvSpPr>
        <p:spPr>
          <a:xfrm>
            <a:off x="152400" y="1676400"/>
            <a:ext cx="8763000" cy="5181601"/>
          </a:xfrm>
        </p:spPr>
        <p:txBody>
          <a:bodyPr>
            <a:normAutofit/>
          </a:bodyPr>
          <a:lstStyle/>
          <a:p>
            <a:r>
              <a:rPr lang="en-US" sz="2400" dirty="0"/>
              <a:t>Factors Relevant to Sanity (Texas: Cognitive Prong only)</a:t>
            </a:r>
          </a:p>
          <a:p>
            <a:pPr lvl="1"/>
            <a:r>
              <a:rPr lang="en-US" sz="2400" b="1" dirty="0"/>
              <a:t>Events Preceding the Offense</a:t>
            </a:r>
          </a:p>
          <a:p>
            <a:pPr lvl="2"/>
            <a:r>
              <a:rPr lang="en-US" sz="2400" dirty="0"/>
              <a:t>When did the offense happen? (day, time)</a:t>
            </a:r>
          </a:p>
          <a:p>
            <a:pPr lvl="2"/>
            <a:r>
              <a:rPr lang="en-US" sz="2400" dirty="0"/>
              <a:t>What happened that day (or weeks) leading up to offense?</a:t>
            </a:r>
          </a:p>
          <a:p>
            <a:pPr lvl="2"/>
            <a:r>
              <a:rPr lang="en-US" sz="2400" dirty="0"/>
              <a:t>Contextual Information about defendant’s relationship to victim (if not already gathered)</a:t>
            </a:r>
          </a:p>
          <a:p>
            <a:pPr lvl="1"/>
            <a:r>
              <a:rPr lang="en-US" sz="2400" b="1" dirty="0"/>
              <a:t>Defendant’s Account of the Offense</a:t>
            </a:r>
          </a:p>
          <a:p>
            <a:pPr lvl="2"/>
            <a:r>
              <a:rPr lang="en-US" sz="2200" dirty="0"/>
              <a:t>Behaviors and mental state related to offense</a:t>
            </a:r>
          </a:p>
          <a:p>
            <a:pPr lvl="2"/>
            <a:r>
              <a:rPr lang="en-US" sz="2200" dirty="0"/>
              <a:t>Detailed account</a:t>
            </a:r>
          </a:p>
          <a:p>
            <a:endParaRPr lang="en-US" dirty="0"/>
          </a:p>
        </p:txBody>
      </p:sp>
    </p:spTree>
    <p:extLst>
      <p:ext uri="{BB962C8B-B14F-4D97-AF65-F5344CB8AC3E}">
        <p14:creationId xmlns:p14="http://schemas.microsoft.com/office/powerpoint/2010/main" val="5504498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Conducting the interview</a:t>
            </a:r>
            <a:endParaRPr lang="en-US" dirty="0"/>
          </a:p>
        </p:txBody>
      </p:sp>
      <p:sp>
        <p:nvSpPr>
          <p:cNvPr id="3" name="Content Placeholder 2"/>
          <p:cNvSpPr>
            <a:spLocks noGrp="1"/>
          </p:cNvSpPr>
          <p:nvPr>
            <p:ph idx="1"/>
          </p:nvPr>
        </p:nvSpPr>
        <p:spPr>
          <a:xfrm>
            <a:off x="152400" y="1600200"/>
            <a:ext cx="8839200" cy="5257801"/>
          </a:xfrm>
        </p:spPr>
        <p:txBody>
          <a:bodyPr>
            <a:normAutofit/>
          </a:bodyPr>
          <a:lstStyle/>
          <a:p>
            <a:pPr lvl="1"/>
            <a:r>
              <a:rPr lang="en-US" sz="2200" b="1" dirty="0"/>
              <a:t>Defendant’s Perception of the Offense</a:t>
            </a:r>
          </a:p>
          <a:p>
            <a:pPr lvl="2"/>
            <a:r>
              <a:rPr lang="en-US" sz="2200" dirty="0"/>
              <a:t>Ask main question flat out: Whether or not he/she thought at the time that their particular behaviors would be considered illegal or wrong</a:t>
            </a:r>
          </a:p>
          <a:p>
            <a:pPr lvl="2"/>
            <a:r>
              <a:rPr lang="en-US" sz="2200" dirty="0" smtClean="0"/>
              <a:t>Note: If defendant says they knew </a:t>
            </a:r>
            <a:r>
              <a:rPr lang="en-US" sz="2200" dirty="0"/>
              <a:t>it was wrong during evaluation, this does not “prove” it was true at time of the offense</a:t>
            </a:r>
          </a:p>
          <a:p>
            <a:pPr lvl="3"/>
            <a:r>
              <a:rPr lang="en-US" sz="2200" dirty="0"/>
              <a:t>Seek data consistent/inconsistent with defendant’s </a:t>
            </a:r>
            <a:r>
              <a:rPr lang="en-US" sz="2200" dirty="0" smtClean="0"/>
              <a:t>assertion</a:t>
            </a:r>
          </a:p>
          <a:p>
            <a:pPr lvl="3"/>
            <a:r>
              <a:rPr lang="en-US" sz="2200" dirty="0" smtClean="0"/>
              <a:t>What </a:t>
            </a:r>
            <a:r>
              <a:rPr lang="en-US" sz="2200" dirty="0"/>
              <a:t>were you thinking/feeling after the offense occurred?</a:t>
            </a:r>
          </a:p>
          <a:p>
            <a:endParaRPr lang="en-US" dirty="0"/>
          </a:p>
        </p:txBody>
      </p:sp>
    </p:spTree>
    <p:extLst>
      <p:ext uri="{BB962C8B-B14F-4D97-AF65-F5344CB8AC3E}">
        <p14:creationId xmlns:p14="http://schemas.microsoft.com/office/powerpoint/2010/main" val="151553348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the interview</a:t>
            </a:r>
          </a:p>
        </p:txBody>
      </p:sp>
      <p:sp>
        <p:nvSpPr>
          <p:cNvPr id="3" name="Content Placeholder 2"/>
          <p:cNvSpPr>
            <a:spLocks noGrp="1"/>
          </p:cNvSpPr>
          <p:nvPr>
            <p:ph idx="1"/>
          </p:nvPr>
        </p:nvSpPr>
        <p:spPr>
          <a:xfrm>
            <a:off x="380999" y="1719070"/>
            <a:ext cx="8407893" cy="4757929"/>
          </a:xfrm>
        </p:spPr>
        <p:txBody>
          <a:bodyPr>
            <a:normAutofit/>
          </a:bodyPr>
          <a:lstStyle/>
          <a:p>
            <a:pPr lvl="2"/>
            <a:r>
              <a:rPr lang="en-US" sz="2200" i="1" dirty="0" smtClean="0"/>
              <a:t>What </a:t>
            </a:r>
            <a:r>
              <a:rPr lang="en-US" sz="2200" i="1" dirty="0"/>
              <a:t>do you think might have been another way to handle the situation(s)? </a:t>
            </a:r>
            <a:r>
              <a:rPr lang="en-US" sz="2200" dirty="0"/>
              <a:t>(Volitional Prong)</a:t>
            </a:r>
            <a:endParaRPr lang="en-US" sz="2200" i="1" dirty="0"/>
          </a:p>
          <a:p>
            <a:pPr lvl="1"/>
            <a:r>
              <a:rPr lang="en-US" sz="2400" b="1" i="1" dirty="0"/>
              <a:t>Notable Events Following the Offense </a:t>
            </a:r>
            <a:r>
              <a:rPr lang="en-US" sz="2400" dirty="0"/>
              <a:t>(Volitional Prong)</a:t>
            </a:r>
            <a:endParaRPr lang="en-US" sz="2400" i="1" dirty="0"/>
          </a:p>
          <a:p>
            <a:pPr lvl="2"/>
            <a:r>
              <a:rPr lang="en-US" sz="2400" i="1" dirty="0"/>
              <a:t>What happened after the offense?</a:t>
            </a:r>
          </a:p>
          <a:p>
            <a:pPr lvl="3"/>
            <a:r>
              <a:rPr lang="en-US" sz="2200" i="1" dirty="0"/>
              <a:t>Trying to avoid detection, cover up actions, etc</a:t>
            </a:r>
            <a:r>
              <a:rPr lang="en-US" sz="2200" i="1" dirty="0" smtClean="0"/>
              <a:t>.</a:t>
            </a:r>
          </a:p>
          <a:p>
            <a:r>
              <a:rPr lang="en-US" sz="2400" dirty="0" smtClean="0"/>
              <a:t>Competency-related factors</a:t>
            </a:r>
          </a:p>
          <a:p>
            <a:r>
              <a:rPr lang="en-US" sz="2400" dirty="0" smtClean="0"/>
              <a:t>Opinion on sanity </a:t>
            </a:r>
          </a:p>
          <a:p>
            <a:pPr lvl="1"/>
            <a:r>
              <a:rPr lang="en-US" sz="2400" dirty="0" smtClean="0"/>
              <a:t>46C </a:t>
            </a:r>
            <a:r>
              <a:rPr lang="en-US" sz="2400" b="1" dirty="0" smtClean="0"/>
              <a:t>requires</a:t>
            </a:r>
            <a:r>
              <a:rPr lang="en-US" sz="2400" dirty="0" smtClean="0"/>
              <a:t> that the expert give an opinion on sanity </a:t>
            </a:r>
            <a:endParaRPr lang="en-US" sz="2400" dirty="0"/>
          </a:p>
          <a:p>
            <a:endParaRPr lang="en-US" dirty="0"/>
          </a:p>
        </p:txBody>
      </p:sp>
    </p:spTree>
    <p:extLst>
      <p:ext uri="{BB962C8B-B14F-4D97-AF65-F5344CB8AC3E}">
        <p14:creationId xmlns:p14="http://schemas.microsoft.com/office/powerpoint/2010/main" val="190691632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acquitted by reason of insanity</a:t>
            </a:r>
            <a:endParaRPr lang="en-US" dirty="0"/>
          </a:p>
        </p:txBody>
      </p:sp>
      <p:sp>
        <p:nvSpPr>
          <p:cNvPr id="3" name="Content Placeholder 2"/>
          <p:cNvSpPr>
            <a:spLocks noGrp="1"/>
          </p:cNvSpPr>
          <p:nvPr>
            <p:ph idx="1"/>
          </p:nvPr>
        </p:nvSpPr>
        <p:spPr/>
        <p:txBody>
          <a:bodyPr>
            <a:noAutofit/>
          </a:bodyPr>
          <a:lstStyle/>
          <a:p>
            <a:r>
              <a:rPr lang="en-US" dirty="0" smtClean="0"/>
              <a:t>If defendant is found NGRI, does that mean they’re “getting away” with their crime?</a:t>
            </a:r>
          </a:p>
          <a:p>
            <a:pPr lvl="1"/>
            <a:r>
              <a:rPr lang="en-US" sz="2000" b="1" dirty="0" smtClean="0"/>
              <a:t>NO; not skirting confinement</a:t>
            </a:r>
          </a:p>
          <a:p>
            <a:pPr lvl="1"/>
            <a:r>
              <a:rPr lang="en-US" sz="2000" dirty="0" smtClean="0"/>
              <a:t>Could end up in hospital for the rest of their life</a:t>
            </a:r>
          </a:p>
          <a:p>
            <a:pPr lvl="2"/>
            <a:r>
              <a:rPr lang="en-US" sz="2000" dirty="0" smtClean="0"/>
              <a:t>Depending on severity of illness &amp; dangerousness of offense</a:t>
            </a:r>
          </a:p>
          <a:p>
            <a:r>
              <a:rPr lang="en-US" dirty="0" smtClean="0"/>
              <a:t>If judge or jury rules NGRI-&gt; determine if offense involved dangerous conduct:</a:t>
            </a:r>
          </a:p>
          <a:p>
            <a:pPr lvl="1"/>
            <a:r>
              <a:rPr lang="en-US" sz="2000" dirty="0" smtClean="0"/>
              <a:t>Caused serious bodily injury to another person</a:t>
            </a:r>
          </a:p>
          <a:p>
            <a:pPr lvl="1"/>
            <a:r>
              <a:rPr lang="en-US" sz="2000" dirty="0" smtClean="0"/>
              <a:t>Placed another person in imminent danger of serious bodily injury, or</a:t>
            </a:r>
          </a:p>
          <a:p>
            <a:pPr lvl="1"/>
            <a:r>
              <a:rPr lang="en-US" sz="2000" dirty="0" smtClean="0"/>
              <a:t>Consisted of a threat of serious bodily injury to another person through use of a deadly weapon</a:t>
            </a:r>
          </a:p>
        </p:txBody>
      </p:sp>
    </p:spTree>
    <p:extLst>
      <p:ext uri="{BB962C8B-B14F-4D97-AF65-F5344CB8AC3E}">
        <p14:creationId xmlns:p14="http://schemas.microsoft.com/office/powerpoint/2010/main" val="5789990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Disposition following NGRI: no dangerous conduct</a:t>
            </a:r>
            <a:endParaRPr lang="en-US" dirty="0"/>
          </a:p>
        </p:txBody>
      </p:sp>
      <p:sp>
        <p:nvSpPr>
          <p:cNvPr id="3" name="Content Placeholder 2"/>
          <p:cNvSpPr>
            <a:spLocks noGrp="1"/>
          </p:cNvSpPr>
          <p:nvPr>
            <p:ph idx="1"/>
          </p:nvPr>
        </p:nvSpPr>
        <p:spPr>
          <a:xfrm>
            <a:off x="380999" y="1719070"/>
            <a:ext cx="8407893" cy="4986529"/>
          </a:xfrm>
        </p:spPr>
        <p:txBody>
          <a:bodyPr>
            <a:normAutofit/>
          </a:bodyPr>
          <a:lstStyle/>
          <a:p>
            <a:r>
              <a:rPr lang="en-US" sz="2200" dirty="0" smtClean="0"/>
              <a:t>Subchapter E, Article 46 C.201</a:t>
            </a:r>
          </a:p>
          <a:p>
            <a:pPr lvl="1"/>
            <a:r>
              <a:rPr lang="en-US" sz="2200" dirty="0" smtClean="0"/>
              <a:t>Court determines whether evidence to support finding that the person has a mental illness or IDD presently</a:t>
            </a:r>
          </a:p>
          <a:p>
            <a:pPr lvl="1"/>
            <a:r>
              <a:rPr lang="en-US" sz="2200" dirty="0" smtClean="0"/>
              <a:t>If there is evidence of such:</a:t>
            </a:r>
          </a:p>
          <a:p>
            <a:pPr lvl="2"/>
            <a:r>
              <a:rPr lang="en-US" sz="2200" dirty="0" smtClean="0"/>
              <a:t>Court orders transfer of defendant to appropriate court for civil commitment proceedings </a:t>
            </a:r>
          </a:p>
          <a:p>
            <a:pPr lvl="3"/>
            <a:r>
              <a:rPr lang="en-US" sz="2200" dirty="0" smtClean="0"/>
              <a:t>Determine whether person can receive court-ordered mental health services under Health and Safety Code Title 7, Subchapter C; or </a:t>
            </a:r>
          </a:p>
          <a:p>
            <a:pPr lvl="3"/>
            <a:r>
              <a:rPr lang="en-US" sz="2200" dirty="0"/>
              <a:t>B</a:t>
            </a:r>
            <a:r>
              <a:rPr lang="en-US" sz="2200" dirty="0" smtClean="0"/>
              <a:t>e committed to a residential care facility to receive IDD services (Health and Safety Code, Title 7, Subchapter D)</a:t>
            </a:r>
          </a:p>
          <a:p>
            <a:pPr marL="577850" lvl="2" indent="0">
              <a:buNone/>
            </a:pPr>
            <a:endParaRPr lang="en-US" dirty="0"/>
          </a:p>
        </p:txBody>
      </p:sp>
    </p:spTree>
    <p:extLst>
      <p:ext uri="{BB962C8B-B14F-4D97-AF65-F5344CB8AC3E}">
        <p14:creationId xmlns:p14="http://schemas.microsoft.com/office/powerpoint/2010/main" val="2424190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600" dirty="0" smtClean="0"/>
              <a:t>Psychological </a:t>
            </a:r>
            <a:r>
              <a:rPr lang="en-US" sz="2600" dirty="0"/>
              <a:t>testing </a:t>
            </a:r>
            <a:r>
              <a:rPr lang="en-US" sz="2600" dirty="0" smtClean="0"/>
              <a:t>is sometimes included to help provide additional clinical information</a:t>
            </a:r>
          </a:p>
          <a:p>
            <a:pPr lvl="1"/>
            <a:r>
              <a:rPr lang="en-US" sz="2600" dirty="0" smtClean="0"/>
              <a:t>Testing alone can not be used to render a diagnosis or clinical opinion</a:t>
            </a:r>
          </a:p>
          <a:p>
            <a:pPr lvl="1"/>
            <a:r>
              <a:rPr lang="en-US" sz="2600" dirty="0" smtClean="0"/>
              <a:t>Examples of commonly used tests:</a:t>
            </a:r>
          </a:p>
          <a:p>
            <a:pPr lvl="2"/>
            <a:r>
              <a:rPr lang="en-US" sz="2600" i="1" dirty="0" smtClean="0"/>
              <a:t>Intellectual </a:t>
            </a:r>
            <a:r>
              <a:rPr lang="en-US" sz="2600" dirty="0"/>
              <a:t>(WAIS, WISC, </a:t>
            </a:r>
            <a:r>
              <a:rPr lang="en-US" sz="2600" dirty="0" smtClean="0"/>
              <a:t>WASI)</a:t>
            </a:r>
          </a:p>
          <a:p>
            <a:pPr lvl="2"/>
            <a:r>
              <a:rPr lang="en-US" sz="2600" i="1" dirty="0" smtClean="0"/>
              <a:t>Adaptive </a:t>
            </a:r>
            <a:r>
              <a:rPr lang="en-US" sz="2600" i="1" dirty="0"/>
              <a:t>functioning </a:t>
            </a:r>
            <a:r>
              <a:rPr lang="en-US" sz="2600" dirty="0"/>
              <a:t>(Vineland, </a:t>
            </a:r>
            <a:r>
              <a:rPr lang="en-US" sz="2600" dirty="0" smtClean="0"/>
              <a:t>SSSQ)</a:t>
            </a:r>
          </a:p>
          <a:p>
            <a:pPr lvl="2"/>
            <a:r>
              <a:rPr lang="en-US" sz="2600" i="1" dirty="0" smtClean="0"/>
              <a:t>Personality/clinical </a:t>
            </a:r>
            <a:r>
              <a:rPr lang="en-US" sz="2600" dirty="0"/>
              <a:t>(MMPI, MCMI, </a:t>
            </a:r>
            <a:r>
              <a:rPr lang="en-US" sz="2600" dirty="0" smtClean="0"/>
              <a:t>PAI)</a:t>
            </a:r>
          </a:p>
          <a:p>
            <a:pPr lvl="2"/>
            <a:r>
              <a:rPr lang="en-US" sz="2600" i="1" dirty="0" smtClean="0"/>
              <a:t>ADHD/Anger measures </a:t>
            </a:r>
            <a:r>
              <a:rPr lang="en-US" sz="2600" dirty="0" smtClean="0"/>
              <a:t>(Conner’s, ARES)</a:t>
            </a:r>
          </a:p>
          <a:p>
            <a:pPr lvl="2"/>
            <a:r>
              <a:rPr lang="en-US" sz="2600" i="1" dirty="0" smtClean="0"/>
              <a:t>Memory</a:t>
            </a:r>
            <a:r>
              <a:rPr lang="en-US" sz="2600" dirty="0" smtClean="0"/>
              <a:t> (WMS, Rey 15 Item, BETA-4)</a:t>
            </a:r>
          </a:p>
          <a:p>
            <a:pPr lvl="2"/>
            <a:r>
              <a:rPr lang="en-US" sz="2600" i="1" dirty="0" smtClean="0"/>
              <a:t>Response Style </a:t>
            </a:r>
            <a:r>
              <a:rPr lang="en-US" sz="2600" dirty="0" smtClean="0"/>
              <a:t>(M-FAST, TOMM, SIMS)</a:t>
            </a:r>
          </a:p>
          <a:p>
            <a:endParaRPr lang="en-US" sz="2800" dirty="0" smtClean="0"/>
          </a:p>
          <a:p>
            <a:endParaRPr lang="en-US" sz="2800" dirty="0" smtClean="0"/>
          </a:p>
          <a:p>
            <a:pPr marL="45720" indent="0">
              <a:buNone/>
            </a:pPr>
            <a:endParaRPr lang="en-US" dirty="0"/>
          </a:p>
          <a:p>
            <a:endParaRPr lang="en-US" dirty="0"/>
          </a:p>
        </p:txBody>
      </p:sp>
      <p:sp>
        <p:nvSpPr>
          <p:cNvPr id="3" name="Title 2"/>
          <p:cNvSpPr>
            <a:spLocks noGrp="1"/>
          </p:cNvSpPr>
          <p:nvPr>
            <p:ph type="title"/>
          </p:nvPr>
        </p:nvSpPr>
        <p:spPr/>
        <p:txBody>
          <a:bodyPr/>
          <a:lstStyle/>
          <a:p>
            <a:r>
              <a:rPr lang="en-US" dirty="0" smtClean="0"/>
              <a:t>EVALUATION PROCESS</a:t>
            </a:r>
            <a:endParaRPr lang="en-US" dirty="0"/>
          </a:p>
        </p:txBody>
      </p:sp>
    </p:spTree>
    <p:extLst>
      <p:ext uri="{BB962C8B-B14F-4D97-AF65-F5344CB8AC3E}">
        <p14:creationId xmlns:p14="http://schemas.microsoft.com/office/powerpoint/2010/main" val="34545224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Disposition following NGRI: no dangerous conduct</a:t>
            </a:r>
          </a:p>
        </p:txBody>
      </p:sp>
      <p:sp>
        <p:nvSpPr>
          <p:cNvPr id="3" name="Content Placeholder 2"/>
          <p:cNvSpPr>
            <a:spLocks noGrp="1"/>
          </p:cNvSpPr>
          <p:nvPr>
            <p:ph idx="1"/>
          </p:nvPr>
        </p:nvSpPr>
        <p:spPr/>
        <p:txBody>
          <a:bodyPr/>
          <a:lstStyle/>
          <a:p>
            <a:r>
              <a:rPr lang="en-US" sz="2400" dirty="0" smtClean="0"/>
              <a:t>The Court may also order the person:</a:t>
            </a:r>
          </a:p>
          <a:p>
            <a:pPr lvl="1"/>
            <a:r>
              <a:rPr lang="en-US" sz="2400" dirty="0" smtClean="0"/>
              <a:t>Detained in jail or “any other suitable place” pending prompt initiation and prosecution of civil proceedings </a:t>
            </a:r>
          </a:p>
          <a:p>
            <a:pPr lvl="1"/>
            <a:r>
              <a:rPr lang="en-US" sz="2400" dirty="0" smtClean="0"/>
              <a:t>Placed in care of a responsible person on “satisfactory security” being given for the acquitted person’s proper care and protection</a:t>
            </a:r>
          </a:p>
          <a:p>
            <a:r>
              <a:rPr lang="en-US" sz="2400" dirty="0" smtClean="0"/>
              <a:t>If the court does not detain or place the person under 46C.201, the court shall release the person</a:t>
            </a:r>
          </a:p>
          <a:p>
            <a:endParaRPr lang="en-US" dirty="0" smtClean="0"/>
          </a:p>
        </p:txBody>
      </p:sp>
    </p:spTree>
    <p:extLst>
      <p:ext uri="{BB962C8B-B14F-4D97-AF65-F5344CB8AC3E}">
        <p14:creationId xmlns:p14="http://schemas.microsoft.com/office/powerpoint/2010/main" val="3458889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Disposition following </a:t>
            </a:r>
            <a:r>
              <a:rPr lang="en-US" sz="3600" dirty="0" smtClean="0"/>
              <a:t>NGRI</a:t>
            </a:r>
            <a:r>
              <a:rPr lang="en-US" sz="3600" dirty="0"/>
              <a:t>:</a:t>
            </a:r>
            <a:r>
              <a:rPr lang="en-US" sz="3600" dirty="0" smtClean="0"/>
              <a:t> </a:t>
            </a:r>
            <a:r>
              <a:rPr lang="en-US" sz="3600" dirty="0"/>
              <a:t>dangerous conduct</a:t>
            </a:r>
          </a:p>
        </p:txBody>
      </p:sp>
      <p:sp>
        <p:nvSpPr>
          <p:cNvPr id="3" name="Content Placeholder 2"/>
          <p:cNvSpPr>
            <a:spLocks noGrp="1"/>
          </p:cNvSpPr>
          <p:nvPr>
            <p:ph idx="1"/>
          </p:nvPr>
        </p:nvSpPr>
        <p:spPr>
          <a:xfrm>
            <a:off x="152400" y="1600200"/>
            <a:ext cx="8763000" cy="5340427"/>
          </a:xfrm>
        </p:spPr>
        <p:txBody>
          <a:bodyPr>
            <a:normAutofit/>
          </a:bodyPr>
          <a:lstStyle/>
          <a:p>
            <a:r>
              <a:rPr lang="en-US" sz="2800" dirty="0" smtClean="0"/>
              <a:t>Subchapter F, Article 46C. 251</a:t>
            </a:r>
          </a:p>
          <a:p>
            <a:pPr lvl="1"/>
            <a:r>
              <a:rPr lang="en-US" sz="2800" dirty="0" smtClean="0"/>
              <a:t>Step 1: Court shall order acquitted person to be committed to evaluation of their present mental condition and for treatment to maximum security unit of facility designated by department. </a:t>
            </a:r>
          </a:p>
          <a:p>
            <a:pPr lvl="2"/>
            <a:r>
              <a:rPr lang="en-US" sz="2800" dirty="0" smtClean="0"/>
              <a:t>Commitment cannot exceed 30 days-&gt; hearing no later than 30</a:t>
            </a:r>
            <a:r>
              <a:rPr lang="en-US" sz="2800" baseline="30000" dirty="0" smtClean="0"/>
              <a:t>th</a:t>
            </a:r>
            <a:r>
              <a:rPr lang="en-US" sz="2800" dirty="0" smtClean="0"/>
              <a:t> day after date of acquittal</a:t>
            </a:r>
          </a:p>
          <a:p>
            <a:pPr lvl="1"/>
            <a:endParaRPr lang="en-US" dirty="0"/>
          </a:p>
        </p:txBody>
      </p:sp>
    </p:spTree>
    <p:extLst>
      <p:ext uri="{BB962C8B-B14F-4D97-AF65-F5344CB8AC3E}">
        <p14:creationId xmlns:p14="http://schemas.microsoft.com/office/powerpoint/2010/main" val="62560205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Disposition following NGRI: dangerous conduct</a:t>
            </a:r>
          </a:p>
        </p:txBody>
      </p:sp>
      <p:sp>
        <p:nvSpPr>
          <p:cNvPr id="3" name="Content Placeholder 2"/>
          <p:cNvSpPr>
            <a:spLocks noGrp="1"/>
          </p:cNvSpPr>
          <p:nvPr>
            <p:ph idx="1"/>
          </p:nvPr>
        </p:nvSpPr>
        <p:spPr/>
        <p:txBody>
          <a:bodyPr>
            <a:normAutofit lnSpcReduction="10000"/>
          </a:bodyPr>
          <a:lstStyle/>
          <a:p>
            <a:r>
              <a:rPr lang="en-US" sz="2200" dirty="0"/>
              <a:t>Step 2: Evaluation (Article 46C.252)</a:t>
            </a:r>
          </a:p>
          <a:p>
            <a:pPr lvl="1"/>
            <a:r>
              <a:rPr lang="en-US" sz="2200" dirty="0"/>
              <a:t>Presence of MI or IDD and whether it is severe</a:t>
            </a:r>
          </a:p>
          <a:p>
            <a:pPr lvl="1"/>
            <a:r>
              <a:rPr lang="en-US" sz="2200" dirty="0"/>
              <a:t>If as a result of any severe MI or </a:t>
            </a:r>
            <a:r>
              <a:rPr lang="en-US" sz="2200" dirty="0" smtClean="0"/>
              <a:t>IDD, </a:t>
            </a:r>
            <a:r>
              <a:rPr lang="en-US" sz="2200" dirty="0"/>
              <a:t>person is likely to cause serious harm to </a:t>
            </a:r>
            <a:r>
              <a:rPr lang="en-US" sz="2200" dirty="0" smtClean="0"/>
              <a:t>another</a:t>
            </a:r>
          </a:p>
          <a:p>
            <a:pPr lvl="1"/>
            <a:r>
              <a:rPr lang="en-US" sz="2200" dirty="0"/>
              <a:t>If as a result of any </a:t>
            </a:r>
            <a:r>
              <a:rPr lang="en-US" sz="2200" dirty="0" smtClean="0"/>
              <a:t>impairment, </a:t>
            </a:r>
            <a:r>
              <a:rPr lang="en-US" sz="2200" dirty="0"/>
              <a:t>is subject to commitment under Health and Safety Code, Title 7, Subchapters C or D (court-ordered MH or IDD services)</a:t>
            </a:r>
          </a:p>
          <a:p>
            <a:pPr lvl="1"/>
            <a:r>
              <a:rPr lang="en-US" sz="2200" dirty="0"/>
              <a:t>Prospective treatment and supervision options, if any</a:t>
            </a:r>
          </a:p>
          <a:p>
            <a:pPr lvl="1"/>
            <a:r>
              <a:rPr lang="en-US" sz="2200" dirty="0"/>
              <a:t>If any required treatment and supervision can be safely and effectively provided as outpatient or community-based treatment and supervision</a:t>
            </a:r>
          </a:p>
          <a:p>
            <a:pPr marL="640080" lvl="2" indent="0">
              <a:buNone/>
            </a:pPr>
            <a:endParaRPr lang="en-US" dirty="0"/>
          </a:p>
          <a:p>
            <a:endParaRPr lang="en-US" dirty="0"/>
          </a:p>
        </p:txBody>
      </p:sp>
    </p:spTree>
    <p:extLst>
      <p:ext uri="{BB962C8B-B14F-4D97-AF65-F5344CB8AC3E}">
        <p14:creationId xmlns:p14="http://schemas.microsoft.com/office/powerpoint/2010/main" val="65486273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Disposition following NGRI: dangerous conduct</a:t>
            </a:r>
          </a:p>
        </p:txBody>
      </p:sp>
      <p:sp>
        <p:nvSpPr>
          <p:cNvPr id="3" name="Content Placeholder 2"/>
          <p:cNvSpPr>
            <a:spLocks noGrp="1"/>
          </p:cNvSpPr>
          <p:nvPr>
            <p:ph idx="1"/>
          </p:nvPr>
        </p:nvSpPr>
        <p:spPr>
          <a:xfrm>
            <a:off x="152400" y="1676400"/>
            <a:ext cx="8839200" cy="4900670"/>
          </a:xfrm>
        </p:spPr>
        <p:txBody>
          <a:bodyPr>
            <a:normAutofit/>
          </a:bodyPr>
          <a:lstStyle/>
          <a:p>
            <a:r>
              <a:rPr lang="en-US" sz="2400" dirty="0" smtClean="0"/>
              <a:t>Step 3: Hearing to determine above (Article 46C.253)</a:t>
            </a:r>
          </a:p>
          <a:p>
            <a:pPr lvl="1"/>
            <a:r>
              <a:rPr lang="en-US" sz="2400" dirty="0" smtClean="0"/>
              <a:t>Commit to either an inpatient facility, outpatient/community-based setting, or court-ordered MH or IDD services under </a:t>
            </a:r>
            <a:r>
              <a:rPr lang="en-US" sz="2400" dirty="0"/>
              <a:t>Health and Safety Code, Title 7, Subchapters C or D </a:t>
            </a:r>
            <a:endParaRPr lang="en-US" sz="2400" dirty="0" smtClean="0"/>
          </a:p>
          <a:p>
            <a:pPr lvl="1"/>
            <a:r>
              <a:rPr lang="en-US" sz="2400" dirty="0" smtClean="0"/>
              <a:t>Or Court will discharge and immediately release if evidence fails to establish that disposition for any of above is appropriate</a:t>
            </a:r>
            <a:endParaRPr lang="en-US" sz="2400" dirty="0"/>
          </a:p>
        </p:txBody>
      </p:sp>
    </p:spTree>
    <p:extLst>
      <p:ext uri="{BB962C8B-B14F-4D97-AF65-F5344CB8AC3E}">
        <p14:creationId xmlns:p14="http://schemas.microsoft.com/office/powerpoint/2010/main" val="398214199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Disposition following NGRI: dangerous conduct</a:t>
            </a:r>
          </a:p>
        </p:txBody>
      </p:sp>
      <p:sp>
        <p:nvSpPr>
          <p:cNvPr id="3" name="Content Placeholder 2"/>
          <p:cNvSpPr>
            <a:spLocks noGrp="1"/>
          </p:cNvSpPr>
          <p:nvPr>
            <p:ph idx="1"/>
          </p:nvPr>
        </p:nvSpPr>
        <p:spPr>
          <a:xfrm>
            <a:off x="152400" y="1600200"/>
            <a:ext cx="8839200" cy="5169877"/>
          </a:xfrm>
        </p:spPr>
        <p:txBody>
          <a:bodyPr>
            <a:noAutofit/>
          </a:bodyPr>
          <a:lstStyle/>
          <a:p>
            <a:r>
              <a:rPr lang="en-US" sz="2400" dirty="0" smtClean="0"/>
              <a:t>Step 3a: Order of Commitment to Inpatient Treatment or Residential Care (Article 46C.256)</a:t>
            </a:r>
          </a:p>
          <a:p>
            <a:pPr lvl="1"/>
            <a:r>
              <a:rPr lang="en-US" sz="2400" dirty="0" smtClean="0"/>
              <a:t>State establishes by “clear and convincing evidence” that:</a:t>
            </a:r>
          </a:p>
          <a:p>
            <a:pPr lvl="2"/>
            <a:r>
              <a:rPr lang="en-US" sz="2400" dirty="0" smtClean="0"/>
              <a:t>Person has severe MI or IDD</a:t>
            </a:r>
          </a:p>
          <a:p>
            <a:pPr lvl="2"/>
            <a:r>
              <a:rPr lang="en-US" sz="2400" dirty="0" smtClean="0"/>
              <a:t>Person as a result of MI or IDD is likely to cause serious bodily injury to another person if not provided treatment and supervision</a:t>
            </a:r>
          </a:p>
          <a:p>
            <a:pPr lvl="2"/>
            <a:r>
              <a:rPr lang="en-US" sz="2400" dirty="0" smtClean="0"/>
              <a:t>Commitment = necessary to protect safety of others</a:t>
            </a:r>
          </a:p>
          <a:p>
            <a:pPr lvl="1"/>
            <a:r>
              <a:rPr lang="en-US" sz="2400" dirty="0" smtClean="0"/>
              <a:t>Order of commitment expires on the 181</a:t>
            </a:r>
            <a:r>
              <a:rPr lang="en-US" sz="2400" baseline="30000" dirty="0" smtClean="0"/>
              <a:t>st</a:t>
            </a:r>
            <a:r>
              <a:rPr lang="en-US" sz="2400" dirty="0" smtClean="0"/>
              <a:t> day following date the order is issued, but is subject to renewal</a:t>
            </a:r>
          </a:p>
        </p:txBody>
      </p:sp>
    </p:spTree>
    <p:extLst>
      <p:ext uri="{BB962C8B-B14F-4D97-AF65-F5344CB8AC3E}">
        <p14:creationId xmlns:p14="http://schemas.microsoft.com/office/powerpoint/2010/main" val="193278498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Disposition following NGRI: dangerous conduct</a:t>
            </a:r>
          </a:p>
        </p:txBody>
      </p:sp>
      <p:sp>
        <p:nvSpPr>
          <p:cNvPr id="3" name="Content Placeholder 2"/>
          <p:cNvSpPr>
            <a:spLocks noGrp="1"/>
          </p:cNvSpPr>
          <p:nvPr>
            <p:ph idx="1"/>
          </p:nvPr>
        </p:nvSpPr>
        <p:spPr/>
        <p:txBody>
          <a:bodyPr/>
          <a:lstStyle/>
          <a:p>
            <a:r>
              <a:rPr lang="en-US" sz="3200" dirty="0"/>
              <a:t>Step 3b: Order to Receive Outpatient or Community-Based Treatment and Supervision</a:t>
            </a:r>
          </a:p>
          <a:p>
            <a:pPr lvl="1"/>
            <a:r>
              <a:rPr lang="en-US" sz="3200" dirty="0"/>
              <a:t>Same criteria above, but State fails to establish that inpatient treatment in necessary</a:t>
            </a:r>
          </a:p>
          <a:p>
            <a:pPr lvl="1"/>
            <a:r>
              <a:rPr lang="en-US" sz="3200" dirty="0"/>
              <a:t>Renewal after one year</a:t>
            </a:r>
          </a:p>
          <a:p>
            <a:endParaRPr lang="en-US" dirty="0"/>
          </a:p>
        </p:txBody>
      </p:sp>
    </p:spTree>
    <p:extLst>
      <p:ext uri="{BB962C8B-B14F-4D97-AF65-F5344CB8AC3E}">
        <p14:creationId xmlns:p14="http://schemas.microsoft.com/office/powerpoint/2010/main" val="39001734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Disposition following NGRI: dangerous conduct</a:t>
            </a:r>
          </a:p>
        </p:txBody>
      </p:sp>
      <p:sp>
        <p:nvSpPr>
          <p:cNvPr id="3" name="Content Placeholder 2"/>
          <p:cNvSpPr>
            <a:spLocks noGrp="1"/>
          </p:cNvSpPr>
          <p:nvPr>
            <p:ph idx="1"/>
          </p:nvPr>
        </p:nvSpPr>
        <p:spPr>
          <a:xfrm>
            <a:off x="152400" y="1600200"/>
            <a:ext cx="8763000" cy="4866701"/>
          </a:xfrm>
        </p:spPr>
        <p:txBody>
          <a:bodyPr>
            <a:normAutofit/>
          </a:bodyPr>
          <a:lstStyle/>
          <a:p>
            <a:r>
              <a:rPr lang="en-US" sz="2600" dirty="0" smtClean="0"/>
              <a:t>Step 4: Renewal of Orders for Inpatient Commitment or Outpatient or Community-Based Treatment and Supervision (Article 46C.261)</a:t>
            </a:r>
          </a:p>
          <a:p>
            <a:pPr lvl="1"/>
            <a:r>
              <a:rPr lang="en-US" sz="2600" dirty="0" smtClean="0"/>
              <a:t>Not later than 30</a:t>
            </a:r>
            <a:r>
              <a:rPr lang="en-US" sz="2600" baseline="30000" dirty="0" smtClean="0"/>
              <a:t>th</a:t>
            </a:r>
            <a:r>
              <a:rPr lang="en-US" sz="2600" dirty="0" smtClean="0"/>
              <a:t> day before date an order scheduled to expire-&gt; facility or State’s attorney may file request that order be renewed</a:t>
            </a:r>
          </a:p>
          <a:p>
            <a:pPr lvl="1"/>
            <a:r>
              <a:rPr lang="en-US" sz="2600" dirty="0" smtClean="0"/>
              <a:t>Request must be accompanied by re-evaluation for mental illness within previous 30 days</a:t>
            </a:r>
          </a:p>
        </p:txBody>
      </p:sp>
    </p:spTree>
    <p:extLst>
      <p:ext uri="{BB962C8B-B14F-4D97-AF65-F5344CB8AC3E}">
        <p14:creationId xmlns:p14="http://schemas.microsoft.com/office/powerpoint/2010/main" val="27565579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Disposition following NGRI: dangerous conduct</a:t>
            </a:r>
          </a:p>
        </p:txBody>
      </p:sp>
      <p:sp>
        <p:nvSpPr>
          <p:cNvPr id="3" name="Content Placeholder 2"/>
          <p:cNvSpPr>
            <a:spLocks noGrp="1"/>
          </p:cNvSpPr>
          <p:nvPr>
            <p:ph idx="1"/>
          </p:nvPr>
        </p:nvSpPr>
        <p:spPr>
          <a:xfrm>
            <a:off x="228600" y="1600201"/>
            <a:ext cx="8134351" cy="5011614"/>
          </a:xfrm>
        </p:spPr>
        <p:txBody>
          <a:bodyPr/>
          <a:lstStyle/>
          <a:p>
            <a:pPr lvl="1"/>
            <a:r>
              <a:rPr lang="en-US" sz="2600" dirty="0" smtClean="0"/>
              <a:t>Court shall renew order only if the court finds that the party who requested renewal has established by clear and convincing evidence that continued mandatory supervision and treatment are appropriate</a:t>
            </a:r>
          </a:p>
          <a:p>
            <a:pPr lvl="2"/>
            <a:r>
              <a:rPr lang="en-US" sz="2600" dirty="0" smtClean="0"/>
              <a:t>Renewal = not more than one year</a:t>
            </a:r>
          </a:p>
          <a:p>
            <a:r>
              <a:rPr lang="en-US" sz="2600" dirty="0" smtClean="0"/>
              <a:t>Step </a:t>
            </a:r>
            <a:r>
              <a:rPr lang="en-US" sz="2600" dirty="0"/>
              <a:t>5: After Inpatient Commitment, court can order outpatient or community-based treatment and supervision (Article 46C.262)</a:t>
            </a:r>
          </a:p>
          <a:p>
            <a:endParaRPr lang="en-US" dirty="0"/>
          </a:p>
        </p:txBody>
      </p:sp>
    </p:spTree>
    <p:extLst>
      <p:ext uri="{BB962C8B-B14F-4D97-AF65-F5344CB8AC3E}">
        <p14:creationId xmlns:p14="http://schemas.microsoft.com/office/powerpoint/2010/main" val="360963073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4555331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86530"/>
          </a:xfrm>
        </p:spPr>
        <p:txBody>
          <a:bodyPr>
            <a:normAutofit fontScale="85000" lnSpcReduction="20000"/>
          </a:bodyPr>
          <a:lstStyle/>
          <a:p>
            <a:r>
              <a:rPr lang="en-US" sz="2600" u="sng" dirty="0" smtClean="0"/>
              <a:t>Evaluation Template</a:t>
            </a:r>
          </a:p>
          <a:p>
            <a:r>
              <a:rPr lang="en-US" sz="2600" dirty="0" smtClean="0"/>
              <a:t>Specific </a:t>
            </a:r>
            <a:r>
              <a:rPr lang="en-US" sz="2600" dirty="0"/>
              <a:t>Issues of Examination</a:t>
            </a:r>
          </a:p>
          <a:p>
            <a:r>
              <a:rPr lang="en-US" sz="2600" dirty="0" smtClean="0"/>
              <a:t>Disclosures (court-ordered evaluation)</a:t>
            </a:r>
            <a:endParaRPr lang="en-US" sz="2600" dirty="0"/>
          </a:p>
          <a:p>
            <a:r>
              <a:rPr lang="en-US" sz="2600" dirty="0"/>
              <a:t>Current Allegations</a:t>
            </a:r>
          </a:p>
          <a:p>
            <a:r>
              <a:rPr lang="en-US" sz="2600" dirty="0"/>
              <a:t>Sources of Information</a:t>
            </a:r>
          </a:p>
          <a:p>
            <a:r>
              <a:rPr lang="en-US" sz="2600" dirty="0"/>
              <a:t>Background and Demeanor of Defendant</a:t>
            </a:r>
          </a:p>
          <a:p>
            <a:r>
              <a:rPr lang="en-US" sz="2600" dirty="0"/>
              <a:t>Relevant </a:t>
            </a:r>
            <a:r>
              <a:rPr lang="en-US" sz="2600" dirty="0" smtClean="0"/>
              <a:t>History (as self-reported by defendant, obtained from collateral sources and available records)</a:t>
            </a:r>
            <a:endParaRPr lang="en-US" sz="2600" dirty="0"/>
          </a:p>
          <a:p>
            <a:pPr lvl="1"/>
            <a:r>
              <a:rPr lang="en-US" sz="2200" dirty="0"/>
              <a:t>Family</a:t>
            </a:r>
          </a:p>
          <a:p>
            <a:pPr lvl="1"/>
            <a:r>
              <a:rPr lang="en-US" sz="2200" dirty="0"/>
              <a:t>Academic</a:t>
            </a:r>
          </a:p>
          <a:p>
            <a:pPr lvl="1"/>
            <a:r>
              <a:rPr lang="en-US" sz="2200" dirty="0"/>
              <a:t>Employment</a:t>
            </a:r>
          </a:p>
          <a:p>
            <a:pPr lvl="1"/>
            <a:r>
              <a:rPr lang="en-US" sz="2200" dirty="0"/>
              <a:t>Substance abuse</a:t>
            </a:r>
          </a:p>
          <a:p>
            <a:pPr lvl="1"/>
            <a:r>
              <a:rPr lang="en-US" sz="2200" dirty="0"/>
              <a:t>Legal</a:t>
            </a:r>
          </a:p>
          <a:p>
            <a:pPr lvl="1"/>
            <a:r>
              <a:rPr lang="en-US" sz="2200" dirty="0" smtClean="0"/>
              <a:t>Trauma</a:t>
            </a:r>
          </a:p>
          <a:p>
            <a:pPr lvl="1"/>
            <a:r>
              <a:rPr lang="en-US" sz="2200" dirty="0" smtClean="0"/>
              <a:t>Psychiatric </a:t>
            </a:r>
            <a:r>
              <a:rPr lang="en-US" sz="2200" dirty="0"/>
              <a:t>and Medical</a:t>
            </a:r>
          </a:p>
          <a:p>
            <a:endParaRPr lang="en-US" dirty="0"/>
          </a:p>
        </p:txBody>
      </p:sp>
      <p:sp>
        <p:nvSpPr>
          <p:cNvPr id="3" name="Title 2"/>
          <p:cNvSpPr>
            <a:spLocks noGrp="1"/>
          </p:cNvSpPr>
          <p:nvPr>
            <p:ph type="title"/>
          </p:nvPr>
        </p:nvSpPr>
        <p:spPr/>
        <p:txBody>
          <a:bodyPr/>
          <a:lstStyle/>
          <a:p>
            <a:r>
              <a:rPr lang="en-US" dirty="0"/>
              <a:t>Psychological evaluations</a:t>
            </a:r>
          </a:p>
        </p:txBody>
      </p:sp>
    </p:spTree>
    <p:extLst>
      <p:ext uri="{BB962C8B-B14F-4D97-AF65-F5344CB8AC3E}">
        <p14:creationId xmlns:p14="http://schemas.microsoft.com/office/powerpoint/2010/main" val="3603144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ormAutofit lnSpcReduction="10000"/>
          </a:bodyPr>
          <a:lstStyle/>
          <a:p>
            <a:r>
              <a:rPr lang="en-US" dirty="0"/>
              <a:t> </a:t>
            </a:r>
            <a:r>
              <a:rPr lang="en-US" sz="2400" dirty="0"/>
              <a:t>Current Mental Status Examination</a:t>
            </a:r>
          </a:p>
          <a:p>
            <a:pPr lvl="1"/>
            <a:r>
              <a:rPr lang="en-US" sz="2400" dirty="0" smtClean="0"/>
              <a:t>Behavior/Demeanor</a:t>
            </a:r>
            <a:endParaRPr lang="en-US" sz="2400" dirty="0"/>
          </a:p>
          <a:p>
            <a:pPr lvl="1"/>
            <a:r>
              <a:rPr lang="en-US" sz="2400" dirty="0" smtClean="0"/>
              <a:t>Orientation</a:t>
            </a:r>
            <a:endParaRPr lang="en-US" sz="2400" dirty="0"/>
          </a:p>
          <a:p>
            <a:pPr lvl="1"/>
            <a:r>
              <a:rPr lang="en-US" sz="2400" dirty="0" smtClean="0"/>
              <a:t>Attention/Concentration</a:t>
            </a:r>
          </a:p>
          <a:p>
            <a:pPr lvl="1"/>
            <a:r>
              <a:rPr lang="en-US" sz="2400" dirty="0" smtClean="0"/>
              <a:t>Memory</a:t>
            </a:r>
          </a:p>
          <a:p>
            <a:pPr lvl="1"/>
            <a:r>
              <a:rPr lang="en-US" sz="2400" dirty="0" smtClean="0"/>
              <a:t>Mood</a:t>
            </a:r>
            <a:endParaRPr lang="en-US" sz="2400" dirty="0"/>
          </a:p>
          <a:p>
            <a:pPr lvl="1"/>
            <a:r>
              <a:rPr lang="en-US" sz="2400" dirty="0" smtClean="0"/>
              <a:t>Affect</a:t>
            </a:r>
            <a:endParaRPr lang="en-US" sz="2400" dirty="0"/>
          </a:p>
          <a:p>
            <a:pPr lvl="1"/>
            <a:r>
              <a:rPr lang="en-US" sz="2400" dirty="0" smtClean="0"/>
              <a:t>Thought </a:t>
            </a:r>
            <a:r>
              <a:rPr lang="en-US" sz="2400" dirty="0"/>
              <a:t>Content</a:t>
            </a:r>
          </a:p>
          <a:p>
            <a:pPr lvl="1"/>
            <a:r>
              <a:rPr lang="en-US" sz="2400" dirty="0" smtClean="0"/>
              <a:t>Thought </a:t>
            </a:r>
            <a:r>
              <a:rPr lang="en-US" sz="2400" dirty="0"/>
              <a:t>Process</a:t>
            </a:r>
          </a:p>
          <a:p>
            <a:pPr lvl="1"/>
            <a:r>
              <a:rPr lang="en-US" sz="2400" dirty="0" smtClean="0"/>
              <a:t>Perception</a:t>
            </a:r>
            <a:endParaRPr lang="en-US" sz="2400" dirty="0"/>
          </a:p>
          <a:p>
            <a:pPr lvl="1"/>
            <a:r>
              <a:rPr lang="en-US" sz="2400" dirty="0" smtClean="0"/>
              <a:t>Insight</a:t>
            </a:r>
            <a:endParaRPr lang="en-US" sz="2400" dirty="0"/>
          </a:p>
        </p:txBody>
      </p:sp>
      <p:sp>
        <p:nvSpPr>
          <p:cNvPr id="3" name="Title 2"/>
          <p:cNvSpPr>
            <a:spLocks noGrp="1"/>
          </p:cNvSpPr>
          <p:nvPr>
            <p:ph type="title"/>
          </p:nvPr>
        </p:nvSpPr>
        <p:spPr/>
        <p:txBody>
          <a:bodyPr/>
          <a:lstStyle/>
          <a:p>
            <a:r>
              <a:rPr lang="en-US" dirty="0"/>
              <a:t>Psychological evaluations</a:t>
            </a:r>
          </a:p>
        </p:txBody>
      </p:sp>
    </p:spTree>
    <p:extLst>
      <p:ext uri="{BB962C8B-B14F-4D97-AF65-F5344CB8AC3E}">
        <p14:creationId xmlns:p14="http://schemas.microsoft.com/office/powerpoint/2010/main" val="1760704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Results of Testing</a:t>
            </a:r>
          </a:p>
          <a:p>
            <a:r>
              <a:rPr lang="en-US" sz="3200" dirty="0" smtClean="0"/>
              <a:t>Diagnostic Impressions</a:t>
            </a:r>
          </a:p>
          <a:p>
            <a:r>
              <a:rPr lang="en-US" sz="3200" dirty="0" smtClean="0"/>
              <a:t>Summary</a:t>
            </a:r>
          </a:p>
          <a:p>
            <a:r>
              <a:rPr lang="en-US" sz="3200" dirty="0" smtClean="0"/>
              <a:t>Recommendations</a:t>
            </a:r>
            <a:endParaRPr lang="en-US" sz="3200" dirty="0"/>
          </a:p>
        </p:txBody>
      </p:sp>
      <p:sp>
        <p:nvSpPr>
          <p:cNvPr id="3" name="Title 2"/>
          <p:cNvSpPr>
            <a:spLocks noGrp="1"/>
          </p:cNvSpPr>
          <p:nvPr>
            <p:ph type="title"/>
          </p:nvPr>
        </p:nvSpPr>
        <p:spPr/>
        <p:txBody>
          <a:bodyPr/>
          <a:lstStyle/>
          <a:p>
            <a:r>
              <a:rPr lang="en-US" dirty="0"/>
              <a:t>Psychological evaluations</a:t>
            </a:r>
          </a:p>
        </p:txBody>
      </p:sp>
    </p:spTree>
    <p:extLst>
      <p:ext uri="{BB962C8B-B14F-4D97-AF65-F5344CB8AC3E}">
        <p14:creationId xmlns:p14="http://schemas.microsoft.com/office/powerpoint/2010/main" val="37725515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1353</TotalTime>
  <Words>3644</Words>
  <Application>Microsoft Office PowerPoint</Application>
  <PresentationFormat>On-screen Show (4:3)</PresentationFormat>
  <Paragraphs>515</Paragraphs>
  <Slides>68</Slides>
  <Notes>5</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Grid</vt:lpstr>
      <vt:lpstr>Court-ordered evaluations</vt:lpstr>
      <vt:lpstr>Psychological and idd evaluations</vt:lpstr>
      <vt:lpstr>Psychological evaluations</vt:lpstr>
      <vt:lpstr>What TO PROVIDE THE EXPERT</vt:lpstr>
      <vt:lpstr>EVALUATION PROCESS</vt:lpstr>
      <vt:lpstr>EVALUATION PROCESS</vt:lpstr>
      <vt:lpstr>Psychological evaluations</vt:lpstr>
      <vt:lpstr>Psychological evaluations</vt:lpstr>
      <vt:lpstr>Psychological evaluations</vt:lpstr>
      <vt:lpstr>DSM-5: Intellectual Developmental Disorder (IDD)</vt:lpstr>
      <vt:lpstr>Adaptive Functioning</vt:lpstr>
      <vt:lpstr>IDD Evaluations</vt:lpstr>
      <vt:lpstr>IDD Evaluations</vt:lpstr>
      <vt:lpstr>IDD Evaluations</vt:lpstr>
      <vt:lpstr>Competency to Stand Trial Evaluations </vt:lpstr>
      <vt:lpstr>COMPETENCY TO STAND TRIAL evaluation</vt:lpstr>
      <vt:lpstr>Incompetency</vt:lpstr>
      <vt:lpstr>INCOMPETENCY</vt:lpstr>
      <vt:lpstr>Who can conduct Competency evaluations?</vt:lpstr>
      <vt:lpstr>What TO PROVIDE THE EXPERT</vt:lpstr>
      <vt:lpstr>EVALUATION PROCESS</vt:lpstr>
      <vt:lpstr>Competency Evaluations</vt:lpstr>
      <vt:lpstr>Competency Evaluations</vt:lpstr>
      <vt:lpstr>Competency Evaluations</vt:lpstr>
      <vt:lpstr>Competency Evaluations</vt:lpstr>
      <vt:lpstr>Competency Evaluations</vt:lpstr>
      <vt:lpstr>Competency Evaluations</vt:lpstr>
      <vt:lpstr>Competency Evaluations</vt:lpstr>
      <vt:lpstr>Next Steps: INCOMPETENCY </vt:lpstr>
      <vt:lpstr>Next Steps: INCOMPETENCY </vt:lpstr>
      <vt:lpstr>Next Steps: INCOMPETENCY </vt:lpstr>
      <vt:lpstr>Things to remember</vt:lpstr>
      <vt:lpstr>Things to remember</vt:lpstr>
      <vt:lpstr>FITNESS TO PROCEED EVALAUTIONS</vt:lpstr>
      <vt:lpstr>FITNESS TO PROCEED</vt:lpstr>
      <vt:lpstr>Fitness to proceed</vt:lpstr>
      <vt:lpstr>FITNESS TO PROCEED</vt:lpstr>
      <vt:lpstr>FITNESS TO PROCEED</vt:lpstr>
      <vt:lpstr>FITNESS TO PROCEED EVALUATIONS</vt:lpstr>
      <vt:lpstr>FITNESS TO PROCEED EVALUATIONS</vt:lpstr>
      <vt:lpstr>FITNESS TO PROCEED EVALUATIONS</vt:lpstr>
      <vt:lpstr>Next Steps: fitness to proceed</vt:lpstr>
      <vt:lpstr>Sanity evaluations</vt:lpstr>
      <vt:lpstr>The statute: Texas</vt:lpstr>
      <vt:lpstr>Signs the defendant may need a sanity evaluation</vt:lpstr>
      <vt:lpstr>Things to keep in mind</vt:lpstr>
      <vt:lpstr>Who can conduct sanity evaluations?</vt:lpstr>
      <vt:lpstr>Conducting the evaluation</vt:lpstr>
      <vt:lpstr>What you need to provide the expert</vt:lpstr>
      <vt:lpstr>Conducting the interview</vt:lpstr>
      <vt:lpstr>Substance abuse &amp; the insanity defense</vt:lpstr>
      <vt:lpstr>Substance abuse and the insanity defense</vt:lpstr>
      <vt:lpstr>Substance abuse and the insanity defense</vt:lpstr>
      <vt:lpstr>Conducting the interview</vt:lpstr>
      <vt:lpstr>Conducting the Interview</vt:lpstr>
      <vt:lpstr>Conducting the interview</vt:lpstr>
      <vt:lpstr>Conducting the interview</vt:lpstr>
      <vt:lpstr>If acquitted by reason of insanity</vt:lpstr>
      <vt:lpstr>Disposition following NGRI: no dangerous conduct</vt:lpstr>
      <vt:lpstr>Disposition following NGRI: no dangerous conduct</vt:lpstr>
      <vt:lpstr>Disposition following NGRI: dangerous conduct</vt:lpstr>
      <vt:lpstr>Disposition following NGRI: dangerous conduct</vt:lpstr>
      <vt:lpstr>Disposition following NGRI: dangerous conduct</vt:lpstr>
      <vt:lpstr>Disposition following NGRI: dangerous conduct</vt:lpstr>
      <vt:lpstr>Disposition following NGRI: dangerous conduct</vt:lpstr>
      <vt:lpstr>Disposition following NGRI: dangerous conduct</vt:lpstr>
      <vt:lpstr>Disposition following NGRI: dangerous conduct</vt:lpstr>
      <vt:lpstr>Questions?</vt:lpstr>
    </vt:vector>
  </TitlesOfParts>
  <Company>Fort Bend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Competency to Stand Trial Evaluations</dc:title>
  <dc:creator>Todaro, Danielle</dc:creator>
  <cp:lastModifiedBy>Gutierrez, Michael</cp:lastModifiedBy>
  <cp:revision>55</cp:revision>
  <cp:lastPrinted>2015-07-16T14:42:51Z</cp:lastPrinted>
  <dcterms:created xsi:type="dcterms:W3CDTF">2015-07-15T15:32:14Z</dcterms:created>
  <dcterms:modified xsi:type="dcterms:W3CDTF">2017-03-24T21:03:21Z</dcterms:modified>
</cp:coreProperties>
</file>